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317" r:id="rId26"/>
    <p:sldId id="280" r:id="rId27"/>
    <p:sldId id="318" r:id="rId28"/>
    <p:sldId id="319" r:id="rId29"/>
    <p:sldId id="32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x="9144000" cy="5143500" type="screen16x9"/>
  <p:notesSz cx="6858000" cy="9144000"/>
  <p:embeddedFontLst>
    <p:embeddedFont>
      <p:font typeface="Lato" panose="020F0502020204030203" pitchFamily="34" charset="0"/>
      <p:regular r:id="rId68"/>
      <p:bold r:id="rId69"/>
      <p:italic r:id="rId70"/>
      <p:boldItalic r:id="rId71"/>
    </p:embeddedFont>
    <p:embeddedFont>
      <p:font typeface="Trebuchet MS" panose="020B0603020202020204" pitchFamily="34" charset="0"/>
      <p:regular r:id="rId72"/>
      <p:bold r:id="rId73"/>
      <p:italic r:id="rId74"/>
      <p:boldItalic r:id="rId75"/>
    </p:embeddedFont>
    <p:embeddedFont>
      <p:font typeface="Wingdings 3" panose="05040102010807070707" pitchFamily="18" charset="2"/>
      <p:regular r:id="rId7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7.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61cfd746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61cfd746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61cfd746fd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61cfd746fd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61cfd746f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61cfd746f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61cfd746fd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61cfd746fd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61cfd746fd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61cfd746fd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61cfd746fd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61cfd746fd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61cfd746f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61cfd746f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61cfd746f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61cfd746f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620088344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620088344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61cfd746fd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61cfd746f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620088344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620088344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6200883448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620088344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620088344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620088344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620088344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6200883448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620088344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620088344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620088344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620088344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620088344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620088344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61cfd746f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61cfd746f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6200883448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620088344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61cfd746fd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61cfd746fd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61cfd746f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61cfd746f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620088344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6200883448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620088344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620088344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C24FAAB6-6399-7CB3-886C-600DAB2E4B84}"/>
            </a:ext>
          </a:extLst>
        </p:cNvPr>
        <p:cNvGrpSpPr/>
        <p:nvPr/>
      </p:nvGrpSpPr>
      <p:grpSpPr>
        <a:xfrm>
          <a:off x="0" y="0"/>
          <a:ext cx="0" cy="0"/>
          <a:chOff x="0" y="0"/>
          <a:chExt cx="0" cy="0"/>
        </a:xfrm>
      </p:grpSpPr>
      <p:sp>
        <p:nvSpPr>
          <p:cNvPr id="231" name="Google Shape;231;g26200883448_0_72:notes">
            <a:extLst>
              <a:ext uri="{FF2B5EF4-FFF2-40B4-BE49-F238E27FC236}">
                <a16:creationId xmlns:a16="http://schemas.microsoft.com/office/drawing/2014/main" id="{063D0F3B-F42D-AD0E-1D00-ECCB1FE3A9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6200883448_0_72:notes">
            <a:extLst>
              <a:ext uri="{FF2B5EF4-FFF2-40B4-BE49-F238E27FC236}">
                <a16:creationId xmlns:a16="http://schemas.microsoft.com/office/drawing/2014/main" id="{EF7DA4C8-083A-8005-D272-F5B9107C4A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7360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1cfd746f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61cfd746fd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0BFC8A79-455D-A581-61A2-44BF096F7B93}"/>
            </a:ext>
          </a:extLst>
        </p:cNvPr>
        <p:cNvGrpSpPr/>
        <p:nvPr/>
      </p:nvGrpSpPr>
      <p:grpSpPr>
        <a:xfrm>
          <a:off x="0" y="0"/>
          <a:ext cx="0" cy="0"/>
          <a:chOff x="0" y="0"/>
          <a:chExt cx="0" cy="0"/>
        </a:xfrm>
      </p:grpSpPr>
      <p:sp>
        <p:nvSpPr>
          <p:cNvPr id="237" name="Google Shape;237;g261cfd746fd_0_46:notes">
            <a:extLst>
              <a:ext uri="{FF2B5EF4-FFF2-40B4-BE49-F238E27FC236}">
                <a16:creationId xmlns:a16="http://schemas.microsoft.com/office/drawing/2014/main" id="{BDA9C95D-BB7C-074D-AD34-89BF0F3CE7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61cfd746fd_0_46:notes">
            <a:extLst>
              <a:ext uri="{FF2B5EF4-FFF2-40B4-BE49-F238E27FC236}">
                <a16:creationId xmlns:a16="http://schemas.microsoft.com/office/drawing/2014/main" id="{0C9783C9-A11C-7301-AD99-9B8151B50B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5460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8A88A68E-064A-0E80-BF85-D78A22848024}"/>
            </a:ext>
          </a:extLst>
        </p:cNvPr>
        <p:cNvGrpSpPr/>
        <p:nvPr/>
      </p:nvGrpSpPr>
      <p:grpSpPr>
        <a:xfrm>
          <a:off x="0" y="0"/>
          <a:ext cx="0" cy="0"/>
          <a:chOff x="0" y="0"/>
          <a:chExt cx="0" cy="0"/>
        </a:xfrm>
      </p:grpSpPr>
      <p:sp>
        <p:nvSpPr>
          <p:cNvPr id="237" name="Google Shape;237;g261cfd746fd_0_46:notes">
            <a:extLst>
              <a:ext uri="{FF2B5EF4-FFF2-40B4-BE49-F238E27FC236}">
                <a16:creationId xmlns:a16="http://schemas.microsoft.com/office/drawing/2014/main" id="{668402C8-7D2A-03C3-7045-118EB67110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61cfd746fd_0_46:notes">
            <a:extLst>
              <a:ext uri="{FF2B5EF4-FFF2-40B4-BE49-F238E27FC236}">
                <a16:creationId xmlns:a16="http://schemas.microsoft.com/office/drawing/2014/main" id="{33FE69EF-CD09-91F1-B4F1-1B7F656676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3259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0BE6C656-EF41-C136-8462-D22CA54103BC}"/>
            </a:ext>
          </a:extLst>
        </p:cNvPr>
        <p:cNvGrpSpPr/>
        <p:nvPr/>
      </p:nvGrpSpPr>
      <p:grpSpPr>
        <a:xfrm>
          <a:off x="0" y="0"/>
          <a:ext cx="0" cy="0"/>
          <a:chOff x="0" y="0"/>
          <a:chExt cx="0" cy="0"/>
        </a:xfrm>
      </p:grpSpPr>
      <p:sp>
        <p:nvSpPr>
          <p:cNvPr id="237" name="Google Shape;237;g261cfd746fd_0_46:notes">
            <a:extLst>
              <a:ext uri="{FF2B5EF4-FFF2-40B4-BE49-F238E27FC236}">
                <a16:creationId xmlns:a16="http://schemas.microsoft.com/office/drawing/2014/main" id="{1CF03B5F-FC4C-C046-73E1-124B6DCB78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61cfd746fd_0_46:notes">
            <a:extLst>
              <a:ext uri="{FF2B5EF4-FFF2-40B4-BE49-F238E27FC236}">
                <a16:creationId xmlns:a16="http://schemas.microsoft.com/office/drawing/2014/main" id="{E6B536B6-D198-19AE-3984-17CD177700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26334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61cfd746fd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61cfd746f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61cfd746fd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61cfd746fd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61cfd746fd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61cfd746f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6200883448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26200883448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6200883448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2620088344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61cfd746fd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61cfd746fd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61cfd746f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61cfd746fd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6200883448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620088344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6200883448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6200883448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6200883448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26200883448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26200883448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26200883448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6200883448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6200883448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6200883448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6200883448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6200883448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6200883448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6200883448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6200883448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6200883448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6200883448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26200883448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2620088344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6200883448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26200883448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6200883448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6200883448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6200883448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6200883448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6200883448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6200883448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6200883448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6200883448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6200883448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26200883448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6200883448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6200883448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6200883448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6200883448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6200883448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26200883448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6200883448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6200883448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26200883448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26200883448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6200883448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6200883448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6200883448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6200883448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6200883448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26200883448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6200883448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26200883448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6200883448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6200883448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6200883448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26200883448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6200883448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26200883448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6200883448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26200883448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2508189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132017161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pl-PL"/>
              <a:t>Kliknij, aby edytować styl</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371730679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414974005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a:t>Kliknij, aby edytować style wzorca tekstu</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a:t>Kliknij, aby edytować style wzorca tekstu</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25768619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244757215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291800938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pl-PL"/>
              <a:t>Kliknij, aby edytować styl</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2A54C80-263E-416B-A8E0-580EDEADCBDC}" type="datetimeFigureOut">
              <a:rPr lang="en-US" dirty="0"/>
              <a:t>4/28/2025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277072086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pl-PL"/>
              <a:t>Kliknij, aby edytować styl</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pl-PL"/>
              <a:t>Kliknij ikonę, aby dodać obraz</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102748660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pl-PL"/>
              <a:t>Kliknij, aby edytować styl</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405647671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pl-PL"/>
              <a:t>Kliknij, aby edytować styl</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25854681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pl-PL"/>
              <a:t>Kliknij, aby edytować styl</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407587405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pl-PL"/>
              <a:t>Kliknij, aby edytować styl</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2882253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pl-PL"/>
              <a:t>Kliknij, aby edytować styl</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14680929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146308971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413717590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Font typeface="Lato"/>
              <a:buChar char="●"/>
              <a:defRPr>
                <a:latin typeface="Lato"/>
                <a:ea typeface="Lato"/>
                <a:cs typeface="Lato"/>
                <a:sym typeface="Lato"/>
              </a:defRPr>
            </a:lvl1pPr>
            <a:lvl2pPr marL="914400" lvl="1" indent="-298450">
              <a:spcBef>
                <a:spcPts val="0"/>
              </a:spcBef>
              <a:spcAft>
                <a:spcPts val="0"/>
              </a:spcAft>
              <a:buSzPts val="1100"/>
              <a:buFont typeface="Lato"/>
              <a:buChar char="○"/>
              <a:defRPr>
                <a:latin typeface="Lato"/>
                <a:ea typeface="Lato"/>
                <a:cs typeface="Lato"/>
                <a:sym typeface="Lato"/>
              </a:defRPr>
            </a:lvl2pPr>
            <a:lvl3pPr marL="1371600" lvl="2" indent="-298450">
              <a:spcBef>
                <a:spcPts val="0"/>
              </a:spcBef>
              <a:spcAft>
                <a:spcPts val="0"/>
              </a:spcAft>
              <a:buSzPts val="1100"/>
              <a:buFont typeface="Lato"/>
              <a:buChar char="■"/>
              <a:defRPr>
                <a:latin typeface="Lato"/>
                <a:ea typeface="Lato"/>
                <a:cs typeface="Lato"/>
                <a:sym typeface="Lato"/>
              </a:defRPr>
            </a:lvl3pPr>
            <a:lvl4pPr marL="1828800" lvl="3" indent="-298450">
              <a:spcBef>
                <a:spcPts val="0"/>
              </a:spcBef>
              <a:spcAft>
                <a:spcPts val="0"/>
              </a:spcAft>
              <a:buSzPts val="1100"/>
              <a:buFont typeface="Lato"/>
              <a:buChar char="●"/>
              <a:defRPr>
                <a:latin typeface="Lato"/>
                <a:ea typeface="Lato"/>
                <a:cs typeface="Lato"/>
                <a:sym typeface="Lato"/>
              </a:defRPr>
            </a:lvl4pPr>
            <a:lvl5pPr marL="2286000" lvl="4" indent="-298450">
              <a:spcBef>
                <a:spcPts val="0"/>
              </a:spcBef>
              <a:spcAft>
                <a:spcPts val="0"/>
              </a:spcAft>
              <a:buSzPts val="1100"/>
              <a:buFont typeface="Lato"/>
              <a:buChar char="○"/>
              <a:defRPr>
                <a:latin typeface="Lato"/>
                <a:ea typeface="Lato"/>
                <a:cs typeface="Lato"/>
                <a:sym typeface="Lato"/>
              </a:defRPr>
            </a:lvl5pPr>
            <a:lvl6pPr marL="2743200" lvl="5" indent="-298450">
              <a:spcBef>
                <a:spcPts val="0"/>
              </a:spcBef>
              <a:spcAft>
                <a:spcPts val="0"/>
              </a:spcAft>
              <a:buSzPts val="1100"/>
              <a:buFont typeface="Lato"/>
              <a:buChar char="■"/>
              <a:defRPr>
                <a:latin typeface="Lato"/>
                <a:ea typeface="Lato"/>
                <a:cs typeface="Lato"/>
                <a:sym typeface="Lato"/>
              </a:defRPr>
            </a:lvl6pPr>
            <a:lvl7pPr marL="3200400" lvl="6" indent="-298450">
              <a:spcBef>
                <a:spcPts val="0"/>
              </a:spcBef>
              <a:spcAft>
                <a:spcPts val="0"/>
              </a:spcAft>
              <a:buSzPts val="1100"/>
              <a:buFont typeface="Lato"/>
              <a:buChar char="●"/>
              <a:defRPr>
                <a:latin typeface="Lato"/>
                <a:ea typeface="Lato"/>
                <a:cs typeface="Lato"/>
                <a:sym typeface="Lato"/>
              </a:defRPr>
            </a:lvl7pPr>
            <a:lvl8pPr marL="3657600" lvl="7" indent="-298450">
              <a:spcBef>
                <a:spcPts val="0"/>
              </a:spcBef>
              <a:spcAft>
                <a:spcPts val="0"/>
              </a:spcAft>
              <a:buSzPts val="1100"/>
              <a:buFont typeface="Lato"/>
              <a:buChar char="○"/>
              <a:defRPr>
                <a:latin typeface="Lato"/>
                <a:ea typeface="Lato"/>
                <a:cs typeface="Lato"/>
                <a:sym typeface="Lato"/>
              </a:defRPr>
            </a:lvl8pPr>
            <a:lvl9pPr marL="4114800" lvl="8" indent="-298450">
              <a:spcBef>
                <a:spcPts val="0"/>
              </a:spcBef>
              <a:spcAft>
                <a:spcPts val="0"/>
              </a:spcAft>
              <a:buSzPts val="1100"/>
              <a:buFont typeface="Lato"/>
              <a:buChar char="■"/>
              <a:defRPr>
                <a:latin typeface="Lato"/>
                <a:ea typeface="Lato"/>
                <a:cs typeface="Lato"/>
                <a:sym typeface="Lato"/>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extLst>
      <p:ext uri="{BB962C8B-B14F-4D97-AF65-F5344CB8AC3E}">
        <p14:creationId xmlns:p14="http://schemas.microsoft.com/office/powerpoint/2010/main" val="1465116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rgbClr val="274E13"/>
        </a:solidFill>
        <a:effectLst/>
      </p:bgPr>
    </p:bg>
    <p:spTree>
      <p:nvGrpSpPr>
        <p:cNvPr id="1" name="Shape 17"/>
        <p:cNvGrpSpPr/>
        <p:nvPr/>
      </p:nvGrpSpPr>
      <p:grpSpPr>
        <a:xfrm>
          <a:off x="0" y="0"/>
          <a:ext cx="0" cy="0"/>
          <a:chOff x="0" y="0"/>
          <a:chExt cx="0" cy="0"/>
        </a:xfrm>
      </p:grpSpPr>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l"/>
              <a:t>‹#›</a:t>
            </a:fld>
            <a:endParaRPr/>
          </a:p>
        </p:txBody>
      </p:sp>
    </p:spTree>
    <p:extLst>
      <p:ext uri="{BB962C8B-B14F-4D97-AF65-F5344CB8AC3E}">
        <p14:creationId xmlns:p14="http://schemas.microsoft.com/office/powerpoint/2010/main" val="1230616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1"/>
        <p:cNvGrpSpPr/>
        <p:nvPr/>
      </p:nvGrpSpPr>
      <p:grpSpPr>
        <a:xfrm>
          <a:off x="0" y="0"/>
          <a:ext cx="0" cy="0"/>
          <a:chOff x="0" y="0"/>
          <a:chExt cx="0" cy="0"/>
        </a:xfrm>
      </p:grpSpPr>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extLst>
      <p:ext uri="{BB962C8B-B14F-4D97-AF65-F5344CB8AC3E}">
        <p14:creationId xmlns:p14="http://schemas.microsoft.com/office/powerpoint/2010/main" val="3220488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4/28/2025</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pl" smtClean="0"/>
              <a:t>‹#›</a:t>
            </a:fld>
            <a:endParaRPr lang="pl"/>
          </a:p>
        </p:txBody>
      </p:sp>
    </p:spTree>
    <p:extLst>
      <p:ext uri="{BB962C8B-B14F-4D97-AF65-F5344CB8AC3E}">
        <p14:creationId xmlns:p14="http://schemas.microsoft.com/office/powerpoint/2010/main" val="1374920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1130300" y="933973"/>
            <a:ext cx="5825202" cy="123472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sz="4000" dirty="0"/>
              <a:t>AI i jej wpływ na rynek pracy oraz umiejętności przyszłości</a:t>
            </a:r>
          </a:p>
        </p:txBody>
      </p:sp>
      <p:sp>
        <p:nvSpPr>
          <p:cNvPr id="87" name="Google Shape;87;p13"/>
          <p:cNvSpPr txBox="1">
            <a:spLocks noGrp="1"/>
          </p:cNvSpPr>
          <p:nvPr>
            <p:ph type="subTitle"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PL"/>
              <a:t>czyli jak zaprzyjaźnić się z maszyną</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459629" y="556650"/>
            <a:ext cx="4996793"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a:t>Kim jestem i po co się spotkaliśmy?</a:t>
            </a:r>
            <a:endParaRPr lang="pl-PL" dirty="0"/>
          </a:p>
        </p:txBody>
      </p:sp>
      <p:sp>
        <p:nvSpPr>
          <p:cNvPr id="93" name="Google Shape;93;p14"/>
          <p:cNvSpPr txBox="1">
            <a:spLocks noGrp="1"/>
          </p:cNvSpPr>
          <p:nvPr>
            <p:ph type="body" idx="1"/>
          </p:nvPr>
        </p:nvSpPr>
        <p:spPr>
          <a:xfrm>
            <a:off x="422151" y="1402725"/>
            <a:ext cx="4524603" cy="3438900"/>
          </a:xfrm>
          <a:prstGeom prst="rect">
            <a:avLst/>
          </a:prstGeom>
        </p:spPr>
        <p:txBody>
          <a:bodyPr spcFirstLastPara="1" wrap="square" lIns="91425" tIns="91425" rIns="91425" bIns="91425" anchor="t" anchorCtr="0">
            <a:normAutofit fontScale="92500" lnSpcReduction="20000"/>
          </a:bodyPr>
          <a:lstStyle/>
          <a:p>
            <a:pPr marL="0" lvl="0" indent="0" algn="just" rtl="0">
              <a:lnSpc>
                <a:spcPct val="150000"/>
              </a:lnSpc>
              <a:spcBef>
                <a:spcPts val="0"/>
              </a:spcBef>
              <a:spcAft>
                <a:spcPts val="0"/>
              </a:spcAft>
              <a:buNone/>
            </a:pPr>
            <a:r>
              <a:rPr lang="pl-PL"/>
              <a:t>Zajmuję się </a:t>
            </a:r>
            <a:r>
              <a:rPr lang="pl-PL" b="1">
                <a:solidFill>
                  <a:schemeClr val="lt1"/>
                </a:solidFill>
                <a:highlight>
                  <a:schemeClr val="dk1"/>
                </a:highlight>
              </a:rPr>
              <a:t>marketingiem</a:t>
            </a:r>
            <a:r>
              <a:rPr lang="pl-PL"/>
              <a:t>, ale w trochę inny sposób. Łączę stare, techniki marketingowe ze sztuczną inteligencją. W pracy staram się nie tylko przyciągać uwagę klientów, ale też sprawić, żeby nasze kampanie były tak nowoczesne, jak to tylko możliwe. W instytucjach edukacyjnych, z którymi współpracowałem, wkręcałem trochę technologicznego pazura w standardowe metody promocji. </a:t>
            </a:r>
            <a:r>
              <a:rPr lang="pl-PL" b="1">
                <a:solidFill>
                  <a:schemeClr val="lt1"/>
                </a:solidFill>
                <a:highlight>
                  <a:schemeClr val="dk1"/>
                </a:highlight>
              </a:rPr>
              <a:t>Buduje most między AI a marketingiem, co brzmi fajnie, ale tak naprawdę po prostu lubię mieszać stare z nowym.</a:t>
            </a:r>
          </a:p>
          <a:p>
            <a:pPr marL="0" lvl="0" indent="0" algn="just" rtl="0">
              <a:lnSpc>
                <a:spcPct val="150000"/>
              </a:lnSpc>
              <a:spcBef>
                <a:spcPts val="1200"/>
              </a:spcBef>
              <a:spcAft>
                <a:spcPts val="1200"/>
              </a:spcAft>
              <a:buNone/>
            </a:pPr>
            <a:r>
              <a:rPr lang="pl-PL"/>
              <a:t>Kiedy nie planuję kolejnej kampanii, chętnie dzielę się wiedzą. Uwielbiam uczyć i inspirować innych, żeby patrzyli na marketing trochę szerzej, nie tylko przez pryzmat tradycyjnych reklam.</a:t>
            </a:r>
            <a:endParaRPr lang="pl-PL" dirty="0"/>
          </a:p>
        </p:txBody>
      </p:sp>
      <p:pic>
        <p:nvPicPr>
          <p:cNvPr id="94" name="Google Shape;94;p14"/>
          <p:cNvPicPr preferRelativeResize="0"/>
          <p:nvPr/>
        </p:nvPicPr>
        <p:blipFill rotWithShape="1">
          <a:blip r:embed="rId3">
            <a:alphaModFix/>
          </a:blip>
          <a:srcRect l="16106" t="-245" r="13912" b="245"/>
          <a:stretch/>
        </p:blipFill>
        <p:spPr>
          <a:xfrm flipH="1">
            <a:off x="5546360" y="2700"/>
            <a:ext cx="3597639" cy="514080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Co to znaczy?</a:t>
            </a:r>
            <a:endParaRPr/>
          </a:p>
        </p:txBody>
      </p:sp>
      <p:sp>
        <p:nvSpPr>
          <p:cNvPr id="100" name="Google Shape;100;p15"/>
          <p:cNvSpPr txBox="1">
            <a:spLocks noGrp="1"/>
          </p:cNvSpPr>
          <p:nvPr>
            <p:ph type="body" idx="1"/>
          </p:nvPr>
        </p:nvSpPr>
        <p:spPr>
          <a:xfrm>
            <a:off x="729450" y="2078875"/>
            <a:ext cx="3842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To znaczy, że od dwóch lat uczestniczymy w rewolucji jaką rozpoczęło OpenAi.</a:t>
            </a:r>
            <a:endParaRPr/>
          </a:p>
        </p:txBody>
      </p:sp>
      <p:pic>
        <p:nvPicPr>
          <p:cNvPr id="101" name="Google Shape;101;p15"/>
          <p:cNvPicPr preferRelativeResize="0"/>
          <p:nvPr/>
        </p:nvPicPr>
        <p:blipFill rotWithShape="1">
          <a:blip r:embed="rId3">
            <a:alphaModFix/>
          </a:blip>
          <a:srcRect/>
          <a:stretch/>
        </p:blipFill>
        <p:spPr>
          <a:xfrm>
            <a:off x="6234175" y="0"/>
            <a:ext cx="2909825" cy="5191776"/>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Ile razy w ciągu ostatniego roku natknąłeś się na Ai?</a:t>
            </a:r>
            <a:endParaRPr/>
          </a:p>
          <a:p>
            <a:pPr marL="0" lvl="0" indent="0" algn="l" rtl="0">
              <a:spcBef>
                <a:spcPts val="0"/>
              </a:spcBef>
              <a:spcAft>
                <a:spcPts val="0"/>
              </a:spcAft>
              <a:buNone/>
            </a:pPr>
            <a:r>
              <a:rPr lang="pl"/>
              <a:t>A ile razy w ciągu ostatniej doby?</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Ile razy ostatnio natknąłeś się na Ai?</a:t>
            </a:r>
            <a:endParaRPr/>
          </a:p>
        </p:txBody>
      </p:sp>
      <p:sp>
        <p:nvSpPr>
          <p:cNvPr id="112" name="Google Shape;112;p17"/>
          <p:cNvSpPr txBox="1">
            <a:spLocks noGrp="1"/>
          </p:cNvSpPr>
          <p:nvPr>
            <p:ph type="body" idx="1"/>
          </p:nvPr>
        </p:nvSpPr>
        <p:spPr>
          <a:xfrm>
            <a:off x="729450" y="1424500"/>
            <a:ext cx="5150700" cy="3350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dirty="0"/>
              <a:t>Optymalizacja zużycia energii:</a:t>
            </a:r>
            <a:r>
              <a:rPr lang="pl" dirty="0"/>
              <a:t> W zarządzaniu energią, AI jest wykorzystywana do optymalizacji zużycia energii w budynkach, na przykład poprzez automatyczne regulowanie oświetlenia i ogrzewania.</a:t>
            </a:r>
            <a:endParaRPr dirty="0"/>
          </a:p>
          <a:p>
            <a:pPr marL="0" lvl="0" indent="0" algn="l" rtl="0">
              <a:spcBef>
                <a:spcPts val="1200"/>
              </a:spcBef>
              <a:spcAft>
                <a:spcPts val="0"/>
              </a:spcAft>
              <a:buNone/>
            </a:pPr>
            <a:r>
              <a:rPr lang="pl" b="1" dirty="0"/>
              <a:t>Optymalizacja rolnictwa:</a:t>
            </a:r>
            <a:r>
              <a:rPr lang="pl" dirty="0"/>
              <a:t> W rolnictwie, AI pomaga w optymalizacji procesów, takich jak nawadnianie, stosowanie nawozów czy wykrywanie chorób roślin, co przyczynia się do zwiększenia wydajności i zrównoważonego rozwoju.</a:t>
            </a:r>
            <a:endParaRPr dirty="0"/>
          </a:p>
          <a:p>
            <a:pPr marL="0" lvl="0" indent="0" algn="l" rtl="0">
              <a:spcBef>
                <a:spcPts val="1200"/>
              </a:spcBef>
              <a:spcAft>
                <a:spcPts val="1200"/>
              </a:spcAft>
              <a:buNone/>
            </a:pPr>
            <a:r>
              <a:rPr lang="pl" b="1" dirty="0"/>
              <a:t>Analiza sentymentu:</a:t>
            </a:r>
            <a:r>
              <a:rPr lang="pl" dirty="0"/>
              <a:t> AI jest używana do analizy sentymentu w mediach społecznościowych, recenzjach produktów czy odpowiedziach klientów, co pomaga firmom lepiej zrozumieć opinie konsumentów.</a:t>
            </a:r>
            <a:endParaRPr dirty="0"/>
          </a:p>
        </p:txBody>
      </p:sp>
      <p:pic>
        <p:nvPicPr>
          <p:cNvPr id="113" name="Google Shape;113;p17"/>
          <p:cNvPicPr preferRelativeResize="0"/>
          <p:nvPr/>
        </p:nvPicPr>
        <p:blipFill>
          <a:blip r:embed="rId3">
            <a:alphaModFix/>
          </a:blip>
          <a:stretch>
            <a:fillRect/>
          </a:stretch>
        </p:blipFill>
        <p:spPr>
          <a:xfrm flipH="1">
            <a:off x="6261388" y="0"/>
            <a:ext cx="288261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Ile razy ostatnio natknąłeś się na Ai?</a:t>
            </a:r>
            <a:endParaRPr/>
          </a:p>
        </p:txBody>
      </p:sp>
      <p:sp>
        <p:nvSpPr>
          <p:cNvPr id="119" name="Google Shape;119;p18"/>
          <p:cNvSpPr txBox="1">
            <a:spLocks noGrp="1"/>
          </p:cNvSpPr>
          <p:nvPr>
            <p:ph type="body" idx="1"/>
          </p:nvPr>
        </p:nvSpPr>
        <p:spPr>
          <a:xfrm>
            <a:off x="729450" y="1424500"/>
            <a:ext cx="5150700" cy="3350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Kontrola jakości:</a:t>
            </a:r>
            <a:r>
              <a:rPr lang="pl"/>
              <a:t> W przemyśle, AI jest stosowana do automatycznej kontroli jakości produktów, na przykład poprzez wykrywanie wad na linii produkcyjnej za pomocą zaawansowanej analizy obrazu.</a:t>
            </a:r>
            <a:endParaRPr/>
          </a:p>
          <a:p>
            <a:pPr marL="0" lvl="0" indent="0" algn="l" rtl="0">
              <a:spcBef>
                <a:spcPts val="1200"/>
              </a:spcBef>
              <a:spcAft>
                <a:spcPts val="0"/>
              </a:spcAft>
              <a:buNone/>
            </a:pPr>
            <a:r>
              <a:rPr lang="pl" b="1"/>
              <a:t>Wirtualne asystentki zakupowe:</a:t>
            </a:r>
            <a:r>
              <a:rPr lang="pl"/>
              <a:t> W e-commerce, AI może służyć jako wirtualny asystent zakupowy, rekomendując produkty na podstawie wcześniejszych zakupów i przeglądanych przedmiotów.</a:t>
            </a:r>
            <a:endParaRPr/>
          </a:p>
          <a:p>
            <a:pPr marL="0" lvl="0" indent="0" algn="l" rtl="0">
              <a:spcBef>
                <a:spcPts val="1200"/>
              </a:spcBef>
              <a:spcAft>
                <a:spcPts val="1200"/>
              </a:spcAft>
              <a:buNone/>
            </a:pPr>
            <a:r>
              <a:rPr lang="pl" b="1"/>
              <a:t>Predykcja awarii urządzeń:</a:t>
            </a:r>
            <a:r>
              <a:rPr lang="pl"/>
              <a:t> W przemyśle i IT, algorytmy AI mogą przewidywać awarie urządzeń i sprzętu, analizując wzorce i sygnały ostrzegawcze, co pozwala na zapobieganie przerwom w pracy.</a:t>
            </a:r>
            <a:endParaRPr/>
          </a:p>
        </p:txBody>
      </p:sp>
      <p:pic>
        <p:nvPicPr>
          <p:cNvPr id="120" name="Google Shape;120;p18"/>
          <p:cNvPicPr preferRelativeResize="0"/>
          <p:nvPr/>
        </p:nvPicPr>
        <p:blipFill rotWithShape="1">
          <a:blip r:embed="rId3">
            <a:alphaModFix/>
          </a:blip>
          <a:srcRect/>
          <a:stretch/>
        </p:blipFill>
        <p:spPr>
          <a:xfrm flipH="1">
            <a:off x="6261388" y="0"/>
            <a:ext cx="288261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Ile razy ostatnio natknąłeś się na Ai?</a:t>
            </a:r>
            <a:endParaRPr/>
          </a:p>
        </p:txBody>
      </p:sp>
      <p:sp>
        <p:nvSpPr>
          <p:cNvPr id="126" name="Google Shape;126;p19"/>
          <p:cNvSpPr txBox="1">
            <a:spLocks noGrp="1"/>
          </p:cNvSpPr>
          <p:nvPr>
            <p:ph type="body" idx="1"/>
          </p:nvPr>
        </p:nvSpPr>
        <p:spPr>
          <a:xfrm>
            <a:off x="729450" y="1424500"/>
            <a:ext cx="5150700" cy="3350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Filtracja e-maili:</a:t>
            </a:r>
            <a:r>
              <a:rPr lang="pl"/>
              <a:t> Systemy AI są szeroko stosowane do filtrowania spamu w skrzynkach e-mailowych. Algorytmy uczą się rozpoznawać niechciane wiadomości na podstawie cech i wzorców.</a:t>
            </a:r>
            <a:endParaRPr/>
          </a:p>
          <a:p>
            <a:pPr marL="0" lvl="0" indent="0" algn="l" rtl="0">
              <a:spcBef>
                <a:spcPts val="1200"/>
              </a:spcBef>
              <a:spcAft>
                <a:spcPts val="0"/>
              </a:spcAft>
              <a:buNone/>
            </a:pPr>
            <a:r>
              <a:rPr lang="pl" b="1"/>
              <a:t>Rekomendacje w mediach społecznościowych:</a:t>
            </a:r>
            <a:r>
              <a:rPr lang="pl"/>
              <a:t> Algorytmy AI personalizują to, co widzimy w naszych kanałach mediów społecznościowych, dostosowując treści do naszych wcześniejszych interakcji, preferencji i zachowań online.</a:t>
            </a:r>
            <a:endParaRPr/>
          </a:p>
          <a:p>
            <a:pPr marL="0" lvl="0" indent="0" algn="l" rtl="0">
              <a:spcBef>
                <a:spcPts val="1200"/>
              </a:spcBef>
              <a:spcAft>
                <a:spcPts val="1200"/>
              </a:spcAft>
              <a:buNone/>
            </a:pPr>
            <a:r>
              <a:rPr lang="pl" b="1"/>
              <a:t>Systemy zarządzania ruchem: </a:t>
            </a:r>
            <a:r>
              <a:rPr lang="pl"/>
              <a:t>W wielu dużych miastach AI jest wykorzystywana do optymalizacji sygnalizacji świetlnej i zarządzania przepływem ruchu, co pomaga zmniejszyć korki i poprawia bezpieczeństwo.</a:t>
            </a:r>
            <a:endParaRPr/>
          </a:p>
        </p:txBody>
      </p:sp>
      <p:pic>
        <p:nvPicPr>
          <p:cNvPr id="127" name="Google Shape;127;p19"/>
          <p:cNvPicPr preferRelativeResize="0"/>
          <p:nvPr/>
        </p:nvPicPr>
        <p:blipFill rotWithShape="1">
          <a:blip r:embed="rId3">
            <a:alphaModFix/>
          </a:blip>
          <a:srcRect/>
          <a:stretch/>
        </p:blipFill>
        <p:spPr>
          <a:xfrm flipH="1">
            <a:off x="6261388" y="0"/>
            <a:ext cx="288261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Definicja AI i jej podstawowe zastosowania</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Czym jest AI?</a:t>
            </a:r>
            <a:endParaRPr/>
          </a:p>
        </p:txBody>
      </p:sp>
      <p:sp>
        <p:nvSpPr>
          <p:cNvPr id="138" name="Google Shape;138;p21"/>
          <p:cNvSpPr txBox="1">
            <a:spLocks noGrp="1"/>
          </p:cNvSpPr>
          <p:nvPr>
            <p:ph type="body" idx="1"/>
          </p:nvPr>
        </p:nvSpPr>
        <p:spPr>
          <a:xfrm>
            <a:off x="729450" y="1316875"/>
            <a:ext cx="4293900" cy="22611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SzPts val="1018"/>
              <a:buNone/>
            </a:pPr>
            <a:r>
              <a:rPr lang="pl" sz="1302"/>
              <a:t>Sztuczna inteligencja (AI) to dział informatyki zajmujący się tworzeniem systemów komputerowych zdolnych do wykonywania zadań, które zazwyczaj wymagają ludzkiej inteligencji. Obejmuje to rozumienie języka naturalnego, rozpoznawanie wzorców, uczenie się, planowanie, rozwiązywanie problemów i podejmowanie decyzji. AI wykorzystuje algorytmy i modele obliczeniowe do naśladowania ludzkich zdolności poznawczych w specyficznych kontekstach.</a:t>
            </a:r>
            <a:endParaRPr sz="1302"/>
          </a:p>
          <a:p>
            <a:pPr marL="0" lvl="0" indent="0" algn="just" rtl="0">
              <a:lnSpc>
                <a:spcPct val="115000"/>
              </a:lnSpc>
              <a:spcBef>
                <a:spcPts val="1200"/>
              </a:spcBef>
              <a:spcAft>
                <a:spcPts val="1200"/>
              </a:spcAft>
              <a:buSzPts val="1018"/>
              <a:buNone/>
            </a:pPr>
            <a:r>
              <a:rPr lang="pl" sz="1302" b="1"/>
              <a:t>ZAPYTAJMY SZTUCZNĄ INTELIGENCJĘ CZYM JEST!</a:t>
            </a:r>
            <a:endParaRPr sz="1302" b="1"/>
          </a:p>
        </p:txBody>
      </p:sp>
      <p:pic>
        <p:nvPicPr>
          <p:cNvPr id="139" name="Google Shape;139;p21"/>
          <p:cNvPicPr preferRelativeResize="0"/>
          <p:nvPr/>
        </p:nvPicPr>
        <p:blipFill>
          <a:blip r:embed="rId3">
            <a:alphaModFix/>
          </a:blip>
          <a:stretch>
            <a:fillRect/>
          </a:stretch>
        </p:blipFill>
        <p:spPr>
          <a:xfrm>
            <a:off x="6261387" y="0"/>
            <a:ext cx="288261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Czym jest AGI?</a:t>
            </a:r>
            <a:endParaRPr/>
          </a:p>
        </p:txBody>
      </p:sp>
      <p:sp>
        <p:nvSpPr>
          <p:cNvPr id="145" name="Google Shape;145;p22"/>
          <p:cNvSpPr txBox="1">
            <a:spLocks noGrp="1"/>
          </p:cNvSpPr>
          <p:nvPr>
            <p:ph type="body" idx="1"/>
          </p:nvPr>
        </p:nvSpPr>
        <p:spPr>
          <a:xfrm>
            <a:off x="374754" y="1316875"/>
            <a:ext cx="4648596" cy="22611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852"/>
              <a:buNone/>
            </a:pPr>
            <a:r>
              <a:rPr lang="pl" sz="1307" b="1" dirty="0"/>
              <a:t>AGI, czyli Sztuczna Inteligencja Ogólna (Artificial General Intelligence)</a:t>
            </a:r>
            <a:r>
              <a:rPr lang="pl" sz="1307" dirty="0"/>
              <a:t>, to rodzaj sztucznej inteligencji, która może nauczyć się, zrozumieć i wykonać dowolne zadanie intelektualne, które jest w stanie wykonać człowiek. W przeciwieństwie do obecnych form AI, które są specjalizowane w konkretnych zadaniach (takich jak rozpoznawanie mowy czy analiza obrazów), AGI posiadałaby zdolność do ogólnego rozumowania, uczenia się i adaptacji, co pozwalałoby jej na wykonywanie bardzo różnorodnych zadań intelektualnych. To taki rodzaj AI, który byłby bardziej podobny do ludzkiego mózgu w swojej wszechstronności i elastyczności.</a:t>
            </a:r>
            <a:endParaRPr sz="1307" dirty="0"/>
          </a:p>
          <a:p>
            <a:pPr marL="0" lvl="0" indent="0" algn="just" rtl="0">
              <a:spcBef>
                <a:spcPts val="1200"/>
              </a:spcBef>
              <a:spcAft>
                <a:spcPts val="1200"/>
              </a:spcAft>
              <a:buSzPts val="852"/>
              <a:buNone/>
            </a:pPr>
            <a:r>
              <a:rPr lang="pl" sz="1307" b="1" dirty="0">
                <a:solidFill>
                  <a:schemeClr val="lt1"/>
                </a:solidFill>
                <a:highlight>
                  <a:schemeClr val="dk1"/>
                </a:highlight>
              </a:rPr>
              <a:t>ZAPYTAJMY SZTUCZNĄ INTELIGENCJĘ CZYM JEST AGI!</a:t>
            </a:r>
            <a:endParaRPr sz="1307" b="1" dirty="0">
              <a:solidFill>
                <a:schemeClr val="lt1"/>
              </a:solidFill>
              <a:highlight>
                <a:schemeClr val="dk1"/>
              </a:highlight>
            </a:endParaRPr>
          </a:p>
        </p:txBody>
      </p:sp>
      <p:pic>
        <p:nvPicPr>
          <p:cNvPr id="146" name="Google Shape;146;p22"/>
          <p:cNvPicPr preferRelativeResize="0"/>
          <p:nvPr/>
        </p:nvPicPr>
        <p:blipFill>
          <a:blip r:embed="rId3">
            <a:alphaModFix/>
          </a:blip>
          <a:stretch>
            <a:fillRect/>
          </a:stretch>
        </p:blipFill>
        <p:spPr>
          <a:xfrm>
            <a:off x="6080910" y="0"/>
            <a:ext cx="3063093" cy="514350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Krótka historia AI</a:t>
            </a:r>
            <a:endParaRPr/>
          </a:p>
        </p:txBody>
      </p:sp>
      <p:sp>
        <p:nvSpPr>
          <p:cNvPr id="152" name="Google Shape;152;p23"/>
          <p:cNvSpPr txBox="1">
            <a:spLocks noGrp="1"/>
          </p:cNvSpPr>
          <p:nvPr>
            <p:ph type="body" idx="1"/>
          </p:nvPr>
        </p:nvSpPr>
        <p:spPr>
          <a:xfrm>
            <a:off x="729450" y="2078875"/>
            <a:ext cx="4285200" cy="2711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Wczesne Początki (1940-1956)</a:t>
            </a:r>
            <a:endParaRPr b="1"/>
          </a:p>
          <a:p>
            <a:pPr marL="0" lvl="0" indent="0" algn="l" rtl="0">
              <a:spcBef>
                <a:spcPts val="1200"/>
              </a:spcBef>
              <a:spcAft>
                <a:spcPts val="0"/>
              </a:spcAft>
              <a:buNone/>
            </a:pPr>
            <a:r>
              <a:rPr lang="pl"/>
              <a:t>Alan Turing i Test Turinga (1950): Turing zaproponował ideę maszyny, która mogłaby naśladować ludzką inteligencję, prezentując słynny „Test Turinga” do oceny, czy maszyna może myśleć.</a:t>
            </a:r>
            <a:endParaRPr/>
          </a:p>
          <a:p>
            <a:pPr marL="0" lvl="0" indent="0" algn="l" rtl="0">
              <a:spcBef>
                <a:spcPts val="1200"/>
              </a:spcBef>
              <a:spcAft>
                <a:spcPts val="1200"/>
              </a:spcAft>
              <a:buNone/>
            </a:pPr>
            <a:r>
              <a:rPr lang="pl"/>
              <a:t>John McCarthy i Termin „Sztuczna Inteligencja” (1956): McCarthy wprowadził termin „sztuczna inteligencja” na konferencji w Dartmouth, uznawanej za narodziny AI.</a:t>
            </a:r>
            <a:endParaRPr/>
          </a:p>
        </p:txBody>
      </p:sp>
      <p:pic>
        <p:nvPicPr>
          <p:cNvPr id="153" name="Google Shape;153;p23"/>
          <p:cNvPicPr preferRelativeResize="0"/>
          <p:nvPr/>
        </p:nvPicPr>
        <p:blipFill>
          <a:blip r:embed="rId3">
            <a:alphaModFix/>
          </a:blip>
          <a:stretch>
            <a:fillRect/>
          </a:stretch>
        </p:blipFill>
        <p:spPr>
          <a:xfrm>
            <a:off x="6261390" y="0"/>
            <a:ext cx="288262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Krótka historia AI</a:t>
            </a:r>
            <a:endParaRPr/>
          </a:p>
        </p:txBody>
      </p:sp>
      <p:sp>
        <p:nvSpPr>
          <p:cNvPr id="159" name="Google Shape;159;p24"/>
          <p:cNvSpPr txBox="1">
            <a:spLocks noGrp="1"/>
          </p:cNvSpPr>
          <p:nvPr>
            <p:ph type="body" idx="1"/>
          </p:nvPr>
        </p:nvSpPr>
        <p:spPr>
          <a:xfrm>
            <a:off x="729450" y="2078875"/>
            <a:ext cx="3842700" cy="2841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Złoty Wiek i Zimy AI (1956-1980)</a:t>
            </a:r>
            <a:endParaRPr/>
          </a:p>
          <a:p>
            <a:pPr marL="0" lvl="0" indent="0" algn="l" rtl="0">
              <a:spcBef>
                <a:spcPts val="1200"/>
              </a:spcBef>
              <a:spcAft>
                <a:spcPts val="0"/>
              </a:spcAft>
              <a:buNone/>
            </a:pPr>
            <a:r>
              <a:rPr lang="pl"/>
              <a:t>Programy Gry w Szachy i Problem Solving (1950-1960): Rozwój programów szachowych i systemów eksperckich, które mogły rozwiązywać specyiczne problemy.</a:t>
            </a:r>
            <a:endParaRPr/>
          </a:p>
          <a:p>
            <a:pPr marL="0" lvl="0" indent="0" algn="l" rtl="0">
              <a:spcBef>
                <a:spcPts val="1200"/>
              </a:spcBef>
              <a:spcAft>
                <a:spcPts val="1200"/>
              </a:spcAft>
              <a:buNone/>
            </a:pPr>
            <a:r>
              <a:rPr lang="pl"/>
              <a:t>Pierwsze Zimy AI (1974-1980): Zmniejszenie finansowania i zainteresowania AI ze względu na ograniczone osiągnięcia.</a:t>
            </a:r>
            <a:endParaRPr/>
          </a:p>
        </p:txBody>
      </p:sp>
      <p:pic>
        <p:nvPicPr>
          <p:cNvPr id="160" name="Google Shape;160;p24"/>
          <p:cNvPicPr preferRelativeResize="0"/>
          <p:nvPr/>
        </p:nvPicPr>
        <p:blipFill>
          <a:blip r:embed="rId3">
            <a:alphaModFix/>
          </a:blip>
          <a:stretch>
            <a:fillRect/>
          </a:stretch>
        </p:blipFill>
        <p:spPr>
          <a:xfrm>
            <a:off x="6261390" y="0"/>
            <a:ext cx="288262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Krótka historia AI</a:t>
            </a:r>
            <a:endParaRPr/>
          </a:p>
        </p:txBody>
      </p:sp>
      <p:sp>
        <p:nvSpPr>
          <p:cNvPr id="166" name="Google Shape;166;p25"/>
          <p:cNvSpPr txBox="1">
            <a:spLocks noGrp="1"/>
          </p:cNvSpPr>
          <p:nvPr>
            <p:ph type="body" idx="1"/>
          </p:nvPr>
        </p:nvSpPr>
        <p:spPr>
          <a:xfrm>
            <a:off x="729450" y="2078875"/>
            <a:ext cx="42939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Renaissance AI (1980-2010)</a:t>
            </a:r>
            <a:endParaRPr b="1"/>
          </a:p>
          <a:p>
            <a:pPr marL="0" lvl="0" indent="0" algn="l" rtl="0">
              <a:spcBef>
                <a:spcPts val="1200"/>
              </a:spcBef>
              <a:spcAft>
                <a:spcPts val="0"/>
              </a:spcAft>
              <a:buNone/>
            </a:pPr>
            <a:r>
              <a:rPr lang="pl"/>
              <a:t>Sztuczne Sieci Neuronowe (1980-1990): Powrót zainteresowania AI dzięki sieciom neuronowym i uczeniu maszynowemu.</a:t>
            </a:r>
            <a:endParaRPr/>
          </a:p>
          <a:p>
            <a:pPr marL="0" lvl="0" indent="0" algn="l" rtl="0">
              <a:spcBef>
                <a:spcPts val="1200"/>
              </a:spcBef>
              <a:spcAft>
                <a:spcPts val="1200"/>
              </a:spcAft>
              <a:buNone/>
            </a:pPr>
            <a:r>
              <a:rPr lang="pl"/>
              <a:t>Deep Blue pokonuje Kasparowa (1997): Komputer IBM, Deep Blue, pokonał mistrza świata w szachach, Gariego Kasparowa.</a:t>
            </a:r>
            <a:endParaRPr/>
          </a:p>
        </p:txBody>
      </p:sp>
      <p:pic>
        <p:nvPicPr>
          <p:cNvPr id="167" name="Google Shape;167;p25"/>
          <p:cNvPicPr preferRelativeResize="0"/>
          <p:nvPr/>
        </p:nvPicPr>
        <p:blipFill>
          <a:blip r:embed="rId3">
            <a:alphaModFix/>
          </a:blip>
          <a:stretch>
            <a:fillRect/>
          </a:stretch>
        </p:blipFill>
        <p:spPr>
          <a:xfrm>
            <a:off x="6261390" y="0"/>
            <a:ext cx="288262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Krótka historia AI</a:t>
            </a:r>
            <a:endParaRPr/>
          </a:p>
        </p:txBody>
      </p:sp>
      <p:sp>
        <p:nvSpPr>
          <p:cNvPr id="173" name="Google Shape;173;p26"/>
          <p:cNvSpPr txBox="1">
            <a:spLocks noGrp="1"/>
          </p:cNvSpPr>
          <p:nvPr>
            <p:ph type="body" idx="1"/>
          </p:nvPr>
        </p:nvSpPr>
        <p:spPr>
          <a:xfrm>
            <a:off x="729450" y="2078875"/>
            <a:ext cx="4293900" cy="2781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Era Wielkich Dane i Głębokiego Uczenia (2010-teraz)</a:t>
            </a:r>
            <a:endParaRPr/>
          </a:p>
          <a:p>
            <a:pPr marL="0" lvl="0" indent="0" algn="l" rtl="0">
              <a:spcBef>
                <a:spcPts val="1200"/>
              </a:spcBef>
              <a:spcAft>
                <a:spcPts val="0"/>
              </a:spcAft>
              <a:buNone/>
            </a:pPr>
            <a:r>
              <a:rPr lang="pl"/>
              <a:t>Głębokie Uczenie i Big Data (2010-): Rozwój algorytmów głębokiego uczenia, które wykorzystują ogromne ilości danych do nauczania się i wykonywania złożonych zadań.</a:t>
            </a:r>
            <a:endParaRPr/>
          </a:p>
          <a:p>
            <a:pPr marL="0" lvl="0" indent="0" algn="l" rtl="0">
              <a:spcBef>
                <a:spcPts val="1200"/>
              </a:spcBef>
              <a:spcAft>
                <a:spcPts val="0"/>
              </a:spcAft>
              <a:buNone/>
            </a:pPr>
            <a:r>
              <a:rPr lang="pl"/>
              <a:t>AI w Codziennym Życiu: AI staje się powszechne w wielu aspektach życia codziennego, od asystentów głosowych po samochody autonomiczne.</a:t>
            </a:r>
            <a:endParaRPr/>
          </a:p>
          <a:p>
            <a:pPr marL="0" lvl="0" indent="0" algn="l" rtl="0">
              <a:spcBef>
                <a:spcPts val="1200"/>
              </a:spcBef>
              <a:spcAft>
                <a:spcPts val="1200"/>
              </a:spcAft>
              <a:buNone/>
            </a:pPr>
            <a:r>
              <a:rPr lang="pl" b="1"/>
              <a:t>NADCHODZI AGI?</a:t>
            </a:r>
            <a:endParaRPr b="1"/>
          </a:p>
        </p:txBody>
      </p:sp>
      <p:pic>
        <p:nvPicPr>
          <p:cNvPr id="174" name="Google Shape;174;p26"/>
          <p:cNvPicPr preferRelativeResize="0"/>
          <p:nvPr/>
        </p:nvPicPr>
        <p:blipFill>
          <a:blip r:embed="rId3">
            <a:alphaModFix/>
          </a:blip>
          <a:stretch>
            <a:fillRect/>
          </a:stretch>
        </p:blipFill>
        <p:spPr>
          <a:xfrm flipH="1">
            <a:off x="6261390" y="0"/>
            <a:ext cx="2882620"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729450" y="632850"/>
            <a:ext cx="4302600" cy="641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180" name="Google Shape;180;p27"/>
          <p:cNvSpPr txBox="1">
            <a:spLocks noGrp="1"/>
          </p:cNvSpPr>
          <p:nvPr>
            <p:ph type="body" idx="1"/>
          </p:nvPr>
        </p:nvSpPr>
        <p:spPr>
          <a:xfrm>
            <a:off x="729450" y="1391760"/>
            <a:ext cx="4302600" cy="2710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Rozpoznawanie Obrazu</a:t>
            </a:r>
            <a:endParaRPr b="1"/>
          </a:p>
          <a:p>
            <a:pPr marL="0" lvl="0" indent="0" algn="l" rtl="0">
              <a:spcBef>
                <a:spcPts val="1200"/>
              </a:spcBef>
              <a:spcAft>
                <a:spcPts val="0"/>
              </a:spcAft>
              <a:buNone/>
            </a:pPr>
            <a:r>
              <a:rPr lang="pl"/>
              <a:t>Opis: AI jest wykorzystywane do identyfikacji i interpretacji obrazów cyfrowych, na przykład w rozpoznawaniu twarzy w smartfonach lub w identyfikacji obiektów na zdjęciach satelitarnych.</a:t>
            </a:r>
            <a:endParaRPr/>
          </a:p>
          <a:p>
            <a:pPr marL="0" lvl="0" indent="0" algn="l" rtl="0">
              <a:spcBef>
                <a:spcPts val="1200"/>
              </a:spcBef>
              <a:spcAft>
                <a:spcPts val="1200"/>
              </a:spcAft>
              <a:buNone/>
            </a:pPr>
            <a:r>
              <a:rPr lang="pl"/>
              <a:t>Przykłady: Systemy bezpieczeństwa, diagnoza medyczna, analiza zdjęć satelitarnych.</a:t>
            </a:r>
            <a:endParaRPr/>
          </a:p>
        </p:txBody>
      </p:sp>
      <p:pic>
        <p:nvPicPr>
          <p:cNvPr id="181" name="Google Shape;181;p27"/>
          <p:cNvPicPr preferRelativeResize="0"/>
          <p:nvPr/>
        </p:nvPicPr>
        <p:blipFill>
          <a:blip r:embed="rId3">
            <a:alphaModFix/>
          </a:blip>
          <a:stretch>
            <a:fillRect/>
          </a:stretch>
        </p:blipFill>
        <p:spPr>
          <a:xfrm>
            <a:off x="6261378" y="0"/>
            <a:ext cx="2882622"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8"/>
          <p:cNvSpPr txBox="1">
            <a:spLocks noGrp="1"/>
          </p:cNvSpPr>
          <p:nvPr>
            <p:ph type="title"/>
          </p:nvPr>
        </p:nvSpPr>
        <p:spPr>
          <a:xfrm>
            <a:off x="729450" y="556650"/>
            <a:ext cx="42852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187" name="Google Shape;187;p28"/>
          <p:cNvSpPr txBox="1">
            <a:spLocks noGrp="1"/>
          </p:cNvSpPr>
          <p:nvPr>
            <p:ph type="body" idx="1"/>
          </p:nvPr>
        </p:nvSpPr>
        <p:spPr>
          <a:xfrm>
            <a:off x="729450" y="2078875"/>
            <a:ext cx="42852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Przetwarzanie Języka Naturalnego (NLP)</a:t>
            </a:r>
            <a:endParaRPr/>
          </a:p>
          <a:p>
            <a:pPr marL="0" lvl="0" indent="0" algn="l" rtl="0">
              <a:spcBef>
                <a:spcPts val="1200"/>
              </a:spcBef>
              <a:spcAft>
                <a:spcPts val="0"/>
              </a:spcAft>
              <a:buNone/>
            </a:pPr>
            <a:r>
              <a:rPr lang="pl"/>
              <a:t>Opis: AI rozumie, interpretuje i reaguje na język ludzki, umożliwiając interakcję między ludźmi a komputerami.</a:t>
            </a:r>
            <a:endParaRPr/>
          </a:p>
          <a:p>
            <a:pPr marL="0" lvl="0" indent="0" algn="l" rtl="0">
              <a:spcBef>
                <a:spcPts val="1200"/>
              </a:spcBef>
              <a:spcAft>
                <a:spcPts val="0"/>
              </a:spcAft>
              <a:buNone/>
            </a:pPr>
            <a:r>
              <a:rPr lang="pl"/>
              <a:t>Przykłady: Tłumacze językowe, asystenci głosowi, analiza sentymentu.</a:t>
            </a:r>
            <a:endParaRPr/>
          </a:p>
          <a:p>
            <a:pPr marL="0" lvl="0" indent="0" algn="l" rtl="0">
              <a:spcBef>
                <a:spcPts val="1200"/>
              </a:spcBef>
              <a:spcAft>
                <a:spcPts val="1200"/>
              </a:spcAft>
              <a:buNone/>
            </a:pPr>
            <a:endParaRPr/>
          </a:p>
        </p:txBody>
      </p:sp>
      <p:pic>
        <p:nvPicPr>
          <p:cNvPr id="188" name="Google Shape;188;p28"/>
          <p:cNvPicPr preferRelativeResize="0"/>
          <p:nvPr/>
        </p:nvPicPr>
        <p:blipFill>
          <a:blip r:embed="rId3">
            <a:alphaModFix/>
          </a:blip>
          <a:stretch>
            <a:fillRect/>
          </a:stretch>
        </p:blipFill>
        <p:spPr>
          <a:xfrm>
            <a:off x="6261378" y="0"/>
            <a:ext cx="2882622" cy="5143498"/>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9"/>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194" name="Google Shape;194;p2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Rekomendacje i Personalizacja</a:t>
            </a:r>
            <a:endParaRPr b="1"/>
          </a:p>
          <a:p>
            <a:pPr marL="0" lvl="0" indent="0" algn="l" rtl="0">
              <a:spcBef>
                <a:spcPts val="1200"/>
              </a:spcBef>
              <a:spcAft>
                <a:spcPts val="0"/>
              </a:spcAft>
              <a:buNone/>
            </a:pPr>
            <a:r>
              <a:rPr lang="pl"/>
              <a:t>Opis: AI analizuje dane użytkowników, by rekomendować im produkty, treści czy usługi dopasowane do ich preferencji.</a:t>
            </a:r>
            <a:endParaRPr/>
          </a:p>
          <a:p>
            <a:pPr marL="0" lvl="0" indent="0" algn="l" rtl="0">
              <a:spcBef>
                <a:spcPts val="1200"/>
              </a:spcBef>
              <a:spcAft>
                <a:spcPts val="0"/>
              </a:spcAft>
              <a:buNone/>
            </a:pPr>
            <a:r>
              <a:rPr lang="pl"/>
              <a:t>Przykłady: Rekomendacje w serwisach streamingowych, personalizowane reklamy, rekomendacje produktów w sklepach internetowych.</a:t>
            </a:r>
            <a:endParaRPr/>
          </a:p>
          <a:p>
            <a:pPr marL="0" lvl="0" indent="0" algn="l" rtl="0">
              <a:spcBef>
                <a:spcPts val="1200"/>
              </a:spcBef>
              <a:spcAft>
                <a:spcPts val="120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200" name="Google Shape;200;p3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Automatyzacja Procesów Roboczych (RPA)</a:t>
            </a:r>
            <a:endParaRPr b="1"/>
          </a:p>
          <a:p>
            <a:pPr marL="0" lvl="0" indent="0" algn="l" rtl="0">
              <a:spcBef>
                <a:spcPts val="1200"/>
              </a:spcBef>
              <a:spcAft>
                <a:spcPts val="0"/>
              </a:spcAft>
              <a:buNone/>
            </a:pPr>
            <a:r>
              <a:rPr lang="pl"/>
              <a:t>Opis: AI automatyzuje powtarzalne, rutynowe zadania, zwiększając efektywność i zmniejszając ryzyko błędów ludzkich.</a:t>
            </a:r>
            <a:endParaRPr/>
          </a:p>
          <a:p>
            <a:pPr marL="0" lvl="0" indent="0" algn="l" rtl="0">
              <a:spcBef>
                <a:spcPts val="1200"/>
              </a:spcBef>
              <a:spcAft>
                <a:spcPts val="0"/>
              </a:spcAft>
              <a:buNone/>
            </a:pPr>
            <a:r>
              <a:rPr lang="pl"/>
              <a:t>Przykłady: Automatyczne przetwarzanie faktur, zarządzanie danymi klientów, obsługa zamówień.</a:t>
            </a:r>
            <a:endParaRPr/>
          </a:p>
          <a:p>
            <a:pPr marL="0" lvl="0" indent="0" algn="l" rtl="0">
              <a:spcBef>
                <a:spcPts val="1200"/>
              </a:spcBef>
              <a:spcAft>
                <a:spcPts val="120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206" name="Google Shape;206;p3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Predykcja i Analiza Danych</a:t>
            </a:r>
            <a:endParaRPr b="1"/>
          </a:p>
          <a:p>
            <a:pPr marL="0" lvl="0" indent="0" algn="l" rtl="0">
              <a:spcBef>
                <a:spcPts val="1200"/>
              </a:spcBef>
              <a:spcAft>
                <a:spcPts val="0"/>
              </a:spcAft>
              <a:buNone/>
            </a:pPr>
            <a:r>
              <a:rPr lang="pl"/>
              <a:t>Opis: AI przewiduje przyszłe trendy i wzorce, analizując duże ilości danych.</a:t>
            </a:r>
            <a:endParaRPr/>
          </a:p>
          <a:p>
            <a:pPr marL="0" lvl="0" indent="0" algn="l" rtl="0">
              <a:spcBef>
                <a:spcPts val="1200"/>
              </a:spcBef>
              <a:spcAft>
                <a:spcPts val="0"/>
              </a:spcAft>
              <a:buNone/>
            </a:pPr>
            <a:r>
              <a:rPr lang="pl"/>
              <a:t>Przykłady: Prognozowanie sprzedaży, analiza ryzyka kredytowego, prognozy pogody.</a:t>
            </a:r>
            <a:endParaRPr/>
          </a:p>
          <a:p>
            <a:pPr marL="0" lvl="0" indent="0" algn="l" rtl="0">
              <a:spcBef>
                <a:spcPts val="1200"/>
              </a:spcBef>
              <a:spcAft>
                <a:spcPts val="120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Podstawowe zastosowania AI</a:t>
            </a:r>
            <a:endParaRPr/>
          </a:p>
        </p:txBody>
      </p:sp>
      <p:sp>
        <p:nvSpPr>
          <p:cNvPr id="212" name="Google Shape;212;p3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Chatboty i Asystenci Wirtualni</a:t>
            </a:r>
            <a:endParaRPr b="1"/>
          </a:p>
          <a:p>
            <a:pPr marL="0" lvl="0" indent="0" algn="l" rtl="0">
              <a:spcBef>
                <a:spcPts val="1200"/>
              </a:spcBef>
              <a:spcAft>
                <a:spcPts val="0"/>
              </a:spcAft>
              <a:buNone/>
            </a:pPr>
            <a:r>
              <a:rPr lang="pl"/>
              <a:t>Opis: AI w postaci chatbotów i asystentów wirtualnych udziela odpowiedzi i wsparcia użytkownikom, często w czasie rzeczywistym.</a:t>
            </a:r>
            <a:endParaRPr/>
          </a:p>
          <a:p>
            <a:pPr marL="0" lvl="0" indent="0" algn="l" rtl="0">
              <a:spcBef>
                <a:spcPts val="1200"/>
              </a:spcBef>
              <a:spcAft>
                <a:spcPts val="0"/>
              </a:spcAft>
              <a:buNone/>
            </a:pPr>
            <a:r>
              <a:rPr lang="pl"/>
              <a:t>Przykłady: Asystenci głosowi w smartfonach, chatboty obsługi klienta, asystenci osobistych finansów.</a:t>
            </a:r>
            <a:endParaRPr/>
          </a:p>
          <a:p>
            <a:pPr marL="0" lvl="0" indent="0" algn="l" rtl="0">
              <a:spcBef>
                <a:spcPts val="1200"/>
              </a:spcBef>
              <a:spcAft>
                <a:spcPts val="120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3"/>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dirty="0"/>
              <a:t>Jak AI wpływa na rynek pracy</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Zmieniające się role i jak tradycyjne zawody przekształcają się</a:t>
            </a:r>
            <a:endParaRPr/>
          </a:p>
        </p:txBody>
      </p:sp>
      <p:sp>
        <p:nvSpPr>
          <p:cNvPr id="223" name="Google Shape;223;p34"/>
          <p:cNvSpPr txBox="1">
            <a:spLocks noGrp="1"/>
          </p:cNvSpPr>
          <p:nvPr>
            <p:ph type="body" idx="1"/>
          </p:nvPr>
        </p:nvSpPr>
        <p:spPr>
          <a:xfrm>
            <a:off x="729450" y="2422925"/>
            <a:ext cx="7688700" cy="1917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b="1"/>
              <a:t>Automatyzacja Rutynowych Zadań</a:t>
            </a:r>
            <a:r>
              <a:rPr lang="pl"/>
              <a:t>: AI przejmuje powtarzalne, rutynowe zadania, co może zmniejszyć zapotrzebowanie na niektóre tradycyjne role, takie jak księgowość czy analiza danych.</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Automatyzacja i augmentacja pracy</a:t>
            </a:r>
            <a:endParaRPr dirty="0"/>
          </a:p>
        </p:txBody>
      </p:sp>
      <p:sp>
        <p:nvSpPr>
          <p:cNvPr id="229" name="Google Shape;229;p35"/>
          <p:cNvSpPr txBox="1">
            <a:spLocks noGrp="1"/>
          </p:cNvSpPr>
          <p:nvPr>
            <p:ph type="body" idx="1"/>
          </p:nvPr>
        </p:nvSpPr>
        <p:spPr>
          <a:xfrm>
            <a:off x="729450" y="2422925"/>
            <a:ext cx="7688700" cy="1917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PL" b="1" dirty="0"/>
              <a:t>Automatyzacja zadań rutynowych i powtarzalnych</a:t>
            </a:r>
            <a:r>
              <a:rPr lang="pl-PL" dirty="0"/>
              <a:t>: AI przejmuje zadania schematyczne i powtarzalne, co prowadzi do redefinicji wielu stanowisk pracy. Algorytmy są szczególnie skuteczne w przetwarzaniu dokumentów, analizie danych i prostych procesach decyzyjnych.</a:t>
            </a:r>
          </a:p>
          <a:p>
            <a:pPr marL="0" lvl="0" indent="0" algn="l" rtl="0">
              <a:spcBef>
                <a:spcPts val="0"/>
              </a:spcBef>
              <a:spcAft>
                <a:spcPts val="1200"/>
              </a:spcAft>
              <a:buNone/>
            </a:pPr>
            <a:r>
              <a:rPr lang="pl-PL" b="1" dirty="0"/>
              <a:t>Augmentacja pracy</a:t>
            </a:r>
            <a:r>
              <a:rPr lang="pl-PL" dirty="0"/>
              <a:t>: Zamiast całkowitego zastępowania pracowników, AI często rozszerza ich możliwości, pozwalając skupić się na bardziej złożonych aspektach pracy wymagających ludzkiej kreatywności i osądu.</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Zmiana charakteru pracy w tradycyjnych zawodach</a:t>
            </a:r>
            <a:endParaRPr dirty="0"/>
          </a:p>
        </p:txBody>
      </p:sp>
      <p:sp>
        <p:nvSpPr>
          <p:cNvPr id="235" name="Google Shape;235;p36"/>
          <p:cNvSpPr txBox="1">
            <a:spLocks noGrp="1"/>
          </p:cNvSpPr>
          <p:nvPr>
            <p:ph type="body" idx="1"/>
          </p:nvPr>
        </p:nvSpPr>
        <p:spPr>
          <a:xfrm>
            <a:off x="729450" y="2036956"/>
            <a:ext cx="7688700" cy="2302969"/>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PL" b="1" dirty="0"/>
              <a:t>Opieka zdrowotna: </a:t>
            </a:r>
            <a:r>
              <a:rPr lang="pl-PL" dirty="0"/>
              <a:t>Lekarze współpracują z systemami AI w diagnostyce i planowaniu leczenia, gdzie technologia analizuje obrazy medyczne i dane pacjentów, a specjaliści podejmują ostateczne decyzje kliniczne.</a:t>
            </a:r>
          </a:p>
          <a:p>
            <a:pPr marL="0" lvl="0" indent="0" algn="l" rtl="0">
              <a:spcBef>
                <a:spcPts val="0"/>
              </a:spcBef>
              <a:spcAft>
                <a:spcPts val="1200"/>
              </a:spcAft>
              <a:buNone/>
            </a:pPr>
            <a:r>
              <a:rPr lang="pl-PL" b="1" dirty="0"/>
              <a:t>Prawo</a:t>
            </a:r>
            <a:r>
              <a:rPr lang="pl-PL" dirty="0"/>
              <a:t>: Prawnicy korzystają z AI do analizy dokumentów, wyszukiwania precedensów i automatyzacji standardowych umów, koncentrując się na strategicznym doradztwie i reprezentacji klientów.</a:t>
            </a:r>
          </a:p>
          <a:p>
            <a:pPr marL="0" lvl="0" indent="0" algn="l" rtl="0">
              <a:spcBef>
                <a:spcPts val="0"/>
              </a:spcBef>
              <a:spcAft>
                <a:spcPts val="1200"/>
              </a:spcAft>
              <a:buNone/>
            </a:pPr>
            <a:r>
              <a:rPr lang="pl-PL" b="1" dirty="0"/>
              <a:t>Finanse</a:t>
            </a:r>
            <a:r>
              <a:rPr lang="pl-PL" dirty="0"/>
              <a:t>: Analitycy finansowi używają AI do modelowania ryzyka i prognozowania trendów, skupiając się na interpretacji wyników i tworzeniu strategii inwestycyjnych.</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AE15D95D-8B90-13BA-BD85-5348B101DE69}"/>
            </a:ext>
          </a:extLst>
        </p:cNvPr>
        <p:cNvGrpSpPr/>
        <p:nvPr/>
      </p:nvGrpSpPr>
      <p:grpSpPr>
        <a:xfrm>
          <a:off x="0" y="0"/>
          <a:ext cx="0" cy="0"/>
          <a:chOff x="0" y="0"/>
          <a:chExt cx="0" cy="0"/>
        </a:xfrm>
      </p:grpSpPr>
      <p:sp>
        <p:nvSpPr>
          <p:cNvPr id="234" name="Google Shape;234;p36">
            <a:extLst>
              <a:ext uri="{FF2B5EF4-FFF2-40B4-BE49-F238E27FC236}">
                <a16:creationId xmlns:a16="http://schemas.microsoft.com/office/drawing/2014/main" id="{328F2CD0-9E7C-EE1C-098A-34B7DF36646B}"/>
              </a:ext>
            </a:extLst>
          </p:cNvPr>
          <p:cNvSpPr txBox="1">
            <a:spLocks noGrp="1"/>
          </p:cNvSpPr>
          <p:nvPr>
            <p:ph type="title"/>
          </p:nvPr>
        </p:nvSpPr>
        <p:spPr>
          <a:xfrm>
            <a:off x="729450" y="951571"/>
            <a:ext cx="7688700" cy="902279"/>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Wzrost wydajności i transformacja procesów biznesowych</a:t>
            </a:r>
          </a:p>
        </p:txBody>
      </p:sp>
      <p:sp>
        <p:nvSpPr>
          <p:cNvPr id="235" name="Google Shape;235;p36">
            <a:extLst>
              <a:ext uri="{FF2B5EF4-FFF2-40B4-BE49-F238E27FC236}">
                <a16:creationId xmlns:a16="http://schemas.microsoft.com/office/drawing/2014/main" id="{F0AF950F-BC4F-10F0-8473-D2F164DF1DA3}"/>
              </a:ext>
            </a:extLst>
          </p:cNvPr>
          <p:cNvSpPr txBox="1">
            <a:spLocks noGrp="1"/>
          </p:cNvSpPr>
          <p:nvPr>
            <p:ph type="body" idx="1"/>
          </p:nvPr>
        </p:nvSpPr>
        <p:spPr>
          <a:xfrm>
            <a:off x="729450" y="2036956"/>
            <a:ext cx="7688700" cy="2302969"/>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PL" b="1" dirty="0"/>
              <a:t>Optymalizacja operacyjna</a:t>
            </a:r>
            <a:r>
              <a:rPr lang="pl-PL" dirty="0"/>
              <a:t>: AI umożliwia firmom automatyzację procesów administracyjnych, logistycznych i produkcyjnych, co prowadzi do wzrostu wydajności o 20-40% w wielu sektorach.</a:t>
            </a:r>
          </a:p>
          <a:p>
            <a:pPr marL="0" lvl="0" indent="0" algn="l" rtl="0">
              <a:spcBef>
                <a:spcPts val="0"/>
              </a:spcBef>
              <a:spcAft>
                <a:spcPts val="1200"/>
              </a:spcAft>
              <a:buNone/>
            </a:pPr>
            <a:r>
              <a:rPr lang="pl-PL" b="1" dirty="0"/>
              <a:t>Personalizacja na masową skalę</a:t>
            </a:r>
            <a:r>
              <a:rPr lang="pl-PL" dirty="0"/>
              <a:t>: Firmy wykorzystują AI do tworzenia spersonalizowanych doświadczeń dla klientów, co było niemożliwe przy tradycyjnych metodach pracy.</a:t>
            </a:r>
            <a:endParaRPr dirty="0"/>
          </a:p>
        </p:txBody>
      </p:sp>
    </p:spTree>
    <p:extLst>
      <p:ext uri="{BB962C8B-B14F-4D97-AF65-F5344CB8AC3E}">
        <p14:creationId xmlns:p14="http://schemas.microsoft.com/office/powerpoint/2010/main" val="362170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727650" y="541763"/>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Nowe zawody i specjalizacje</a:t>
            </a:r>
            <a:endParaRPr dirty="0"/>
          </a:p>
        </p:txBody>
      </p:sp>
      <p:sp>
        <p:nvSpPr>
          <p:cNvPr id="241" name="Google Shape;241;p37"/>
          <p:cNvSpPr txBox="1">
            <a:spLocks noGrp="1"/>
          </p:cNvSpPr>
          <p:nvPr>
            <p:ph type="body" idx="1"/>
          </p:nvPr>
        </p:nvSpPr>
        <p:spPr>
          <a:xfrm>
            <a:off x="729450" y="1427356"/>
            <a:ext cx="7688700" cy="3174381"/>
          </a:xfrm>
          <a:prstGeom prst="rect">
            <a:avLst/>
          </a:prstGeom>
        </p:spPr>
        <p:txBody>
          <a:bodyPr spcFirstLastPara="1" wrap="square" lIns="91425" tIns="91425" rIns="91425" bIns="91425" anchor="t" anchorCtr="0">
            <a:normAutofit lnSpcReduction="10000"/>
          </a:bodyPr>
          <a:lstStyle/>
          <a:p>
            <a:pPr>
              <a:lnSpc>
                <a:spcPct val="150000"/>
              </a:lnSpc>
              <a:buNone/>
            </a:pPr>
            <a:r>
              <a:rPr lang="pl-PL" b="1" dirty="0"/>
              <a:t>Zawody bezpośrednio związane z AI</a:t>
            </a:r>
          </a:p>
          <a:p>
            <a:pPr>
              <a:lnSpc>
                <a:spcPct val="150000"/>
              </a:lnSpc>
              <a:buFont typeface="Arial" panose="020B0604020202020204" pitchFamily="34" charset="0"/>
              <a:buChar char="•"/>
            </a:pPr>
            <a:r>
              <a:rPr lang="pl-PL" b="1" dirty="0"/>
              <a:t>Inżynierowie uczenia maszynowego:</a:t>
            </a:r>
            <a:r>
              <a:rPr lang="pl-PL" dirty="0"/>
              <a:t> Specjaliści projektujący i doskonalący algorytmy AI.</a:t>
            </a:r>
          </a:p>
          <a:p>
            <a:pPr>
              <a:lnSpc>
                <a:spcPct val="150000"/>
              </a:lnSpc>
              <a:buFont typeface="Arial" panose="020B0604020202020204" pitchFamily="34" charset="0"/>
              <a:buChar char="•"/>
            </a:pPr>
            <a:r>
              <a:rPr lang="pl-PL" b="1" dirty="0"/>
              <a:t>Specjaliści od etyki AI:</a:t>
            </a:r>
            <a:r>
              <a:rPr lang="pl-PL" dirty="0"/>
              <a:t> Eksperci zapewniający odpowiedzialne i bezstronne funkcjonowanie systemów AI.</a:t>
            </a:r>
          </a:p>
          <a:p>
            <a:pPr>
              <a:lnSpc>
                <a:spcPct val="150000"/>
              </a:lnSpc>
              <a:buFont typeface="Arial" panose="020B0604020202020204" pitchFamily="34" charset="0"/>
              <a:buChar char="•"/>
            </a:pPr>
            <a:r>
              <a:rPr lang="pl-PL" b="1" dirty="0"/>
              <a:t>Audytorzy algorytmów:</a:t>
            </a:r>
            <a:r>
              <a:rPr lang="pl-PL" dirty="0"/>
              <a:t> Fachowcy weryfikujący systemy AI pod kątem bezpieczeństwa, skuteczności i zgodności z regulacjami.</a:t>
            </a:r>
          </a:p>
          <a:p>
            <a:pPr>
              <a:lnSpc>
                <a:spcPct val="150000"/>
              </a:lnSpc>
              <a:buFont typeface="Arial" panose="020B0604020202020204" pitchFamily="34" charset="0"/>
              <a:buChar char="•"/>
            </a:pPr>
            <a:r>
              <a:rPr lang="pl-PL" b="1" dirty="0"/>
              <a:t>Kuratorzy danych:</a:t>
            </a:r>
            <a:r>
              <a:rPr lang="pl-PL" dirty="0"/>
              <a:t> Specjaliści przygotowujący i weryfikujący zestawy danych do trenowania modeli AI.</a:t>
            </a:r>
          </a:p>
          <a:p>
            <a:pPr>
              <a:lnSpc>
                <a:spcPct val="150000"/>
              </a:lnSpc>
              <a:buFont typeface="Arial" panose="020B0604020202020204" pitchFamily="34" charset="0"/>
              <a:buChar char="•"/>
            </a:pPr>
            <a:r>
              <a:rPr lang="pl-PL" b="1" dirty="0"/>
              <a:t>Specjaliści AI-</a:t>
            </a:r>
            <a:r>
              <a:rPr lang="pl-PL" b="1" dirty="0" err="1"/>
              <a:t>human</a:t>
            </a:r>
            <a:r>
              <a:rPr lang="pl-PL" b="1" dirty="0"/>
              <a:t> </a:t>
            </a:r>
            <a:r>
              <a:rPr lang="pl-PL" b="1" dirty="0" err="1"/>
              <a:t>interaction</a:t>
            </a:r>
            <a:r>
              <a:rPr lang="pl-PL" b="1" dirty="0"/>
              <a:t>:</a:t>
            </a:r>
            <a:r>
              <a:rPr lang="pl-PL" dirty="0"/>
              <a:t> Eksperci projektujący efektywne interfejsy współpracy człowieka z AI.</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56F04BB0-9345-5841-2968-83A695D27396}"/>
            </a:ext>
          </a:extLst>
        </p:cNvPr>
        <p:cNvGrpSpPr/>
        <p:nvPr/>
      </p:nvGrpSpPr>
      <p:grpSpPr>
        <a:xfrm>
          <a:off x="0" y="0"/>
          <a:ext cx="0" cy="0"/>
          <a:chOff x="0" y="0"/>
          <a:chExt cx="0" cy="0"/>
        </a:xfrm>
      </p:grpSpPr>
      <p:sp>
        <p:nvSpPr>
          <p:cNvPr id="240" name="Google Shape;240;p37">
            <a:extLst>
              <a:ext uri="{FF2B5EF4-FFF2-40B4-BE49-F238E27FC236}">
                <a16:creationId xmlns:a16="http://schemas.microsoft.com/office/drawing/2014/main" id="{2D080320-8E65-AC94-362D-5B25740604B6}"/>
              </a:ext>
            </a:extLst>
          </p:cNvPr>
          <p:cNvSpPr txBox="1">
            <a:spLocks noGrp="1"/>
          </p:cNvSpPr>
          <p:nvPr>
            <p:ph type="title"/>
          </p:nvPr>
        </p:nvSpPr>
        <p:spPr>
          <a:xfrm>
            <a:off x="727650" y="541763"/>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Zawody wspierające ekosystem AI</a:t>
            </a:r>
            <a:endParaRPr dirty="0"/>
          </a:p>
        </p:txBody>
      </p:sp>
      <p:sp>
        <p:nvSpPr>
          <p:cNvPr id="241" name="Google Shape;241;p37">
            <a:extLst>
              <a:ext uri="{FF2B5EF4-FFF2-40B4-BE49-F238E27FC236}">
                <a16:creationId xmlns:a16="http://schemas.microsoft.com/office/drawing/2014/main" id="{6E2E0C58-E897-3E38-29E9-48D3960DB054}"/>
              </a:ext>
            </a:extLst>
          </p:cNvPr>
          <p:cNvSpPr txBox="1">
            <a:spLocks noGrp="1"/>
          </p:cNvSpPr>
          <p:nvPr>
            <p:ph type="body" idx="1"/>
          </p:nvPr>
        </p:nvSpPr>
        <p:spPr>
          <a:xfrm>
            <a:off x="729450" y="1427356"/>
            <a:ext cx="7688700" cy="3174381"/>
          </a:xfrm>
          <a:prstGeom prst="rect">
            <a:avLst/>
          </a:prstGeom>
        </p:spPr>
        <p:txBody>
          <a:bodyPr spcFirstLastPara="1" wrap="square" lIns="91425" tIns="91425" rIns="91425" bIns="91425" anchor="t" anchorCtr="0">
            <a:normAutofit/>
          </a:bodyPr>
          <a:lstStyle/>
          <a:p>
            <a:pPr>
              <a:lnSpc>
                <a:spcPct val="150000"/>
              </a:lnSpc>
              <a:buNone/>
            </a:pPr>
            <a:r>
              <a:rPr lang="pl-PL" dirty="0"/>
              <a:t>Tłumacze technologiczni: Osoby potrafiące wyjaśniać złożone koncepcje AI niespecjalistom i ułatwiające wdrażanie tych technologii w organizacjach.</a:t>
            </a:r>
          </a:p>
          <a:p>
            <a:pPr>
              <a:lnSpc>
                <a:spcPct val="150000"/>
              </a:lnSpc>
              <a:buNone/>
            </a:pPr>
            <a:r>
              <a:rPr lang="pl-PL" dirty="0"/>
              <a:t>Trenerzy AI: Specjaliści szkolący personel w efektywnym wykorzystywaniu narzędzi AI.</a:t>
            </a:r>
          </a:p>
          <a:p>
            <a:pPr>
              <a:lnSpc>
                <a:spcPct val="150000"/>
              </a:lnSpc>
              <a:buNone/>
            </a:pPr>
            <a:r>
              <a:rPr lang="pl-PL" dirty="0"/>
              <a:t>Analitycy wpływu AI: Eksperci badający konsekwencje wdrożeń AI dla firm, społeczności i branż.</a:t>
            </a:r>
          </a:p>
        </p:txBody>
      </p:sp>
    </p:spTree>
    <p:extLst>
      <p:ext uri="{BB962C8B-B14F-4D97-AF65-F5344CB8AC3E}">
        <p14:creationId xmlns:p14="http://schemas.microsoft.com/office/powerpoint/2010/main" val="3323705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02246FFD-42E6-8296-9E14-0055743C9F4F}"/>
            </a:ext>
          </a:extLst>
        </p:cNvPr>
        <p:cNvGrpSpPr/>
        <p:nvPr/>
      </p:nvGrpSpPr>
      <p:grpSpPr>
        <a:xfrm>
          <a:off x="0" y="0"/>
          <a:ext cx="0" cy="0"/>
          <a:chOff x="0" y="0"/>
          <a:chExt cx="0" cy="0"/>
        </a:xfrm>
      </p:grpSpPr>
      <p:sp>
        <p:nvSpPr>
          <p:cNvPr id="240" name="Google Shape;240;p37">
            <a:extLst>
              <a:ext uri="{FF2B5EF4-FFF2-40B4-BE49-F238E27FC236}">
                <a16:creationId xmlns:a16="http://schemas.microsoft.com/office/drawing/2014/main" id="{A67CFFF8-CAC5-49CE-11D0-305C095C87D3}"/>
              </a:ext>
            </a:extLst>
          </p:cNvPr>
          <p:cNvSpPr txBox="1">
            <a:spLocks noGrp="1"/>
          </p:cNvSpPr>
          <p:nvPr>
            <p:ph type="title"/>
          </p:nvPr>
        </p:nvSpPr>
        <p:spPr>
          <a:xfrm>
            <a:off x="727650" y="541763"/>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Zmieniająca się struktura zatrudnienia</a:t>
            </a:r>
            <a:endParaRPr dirty="0"/>
          </a:p>
        </p:txBody>
      </p:sp>
      <p:sp>
        <p:nvSpPr>
          <p:cNvPr id="241" name="Google Shape;241;p37">
            <a:extLst>
              <a:ext uri="{FF2B5EF4-FFF2-40B4-BE49-F238E27FC236}">
                <a16:creationId xmlns:a16="http://schemas.microsoft.com/office/drawing/2014/main" id="{0F538BF0-6158-A447-53CA-52B605CBA6E3}"/>
              </a:ext>
            </a:extLst>
          </p:cNvPr>
          <p:cNvSpPr txBox="1">
            <a:spLocks noGrp="1"/>
          </p:cNvSpPr>
          <p:nvPr>
            <p:ph type="body" idx="1"/>
          </p:nvPr>
        </p:nvSpPr>
        <p:spPr>
          <a:xfrm>
            <a:off x="729450" y="1427356"/>
            <a:ext cx="7688700" cy="3174381"/>
          </a:xfrm>
          <a:prstGeom prst="rect">
            <a:avLst/>
          </a:prstGeom>
        </p:spPr>
        <p:txBody>
          <a:bodyPr spcFirstLastPara="1" wrap="square" lIns="91425" tIns="91425" rIns="91425" bIns="91425" anchor="t" anchorCtr="0">
            <a:normAutofit/>
          </a:bodyPr>
          <a:lstStyle/>
          <a:p>
            <a:pPr>
              <a:lnSpc>
                <a:spcPct val="150000"/>
              </a:lnSpc>
              <a:buNone/>
            </a:pPr>
            <a:r>
              <a:rPr lang="pl-PL" b="1" dirty="0"/>
              <a:t>Polaryzacja rynku pracy</a:t>
            </a:r>
          </a:p>
          <a:p>
            <a:pPr>
              <a:lnSpc>
                <a:spcPct val="150000"/>
              </a:lnSpc>
              <a:buFont typeface="Arial" panose="020B0604020202020204" pitchFamily="34" charset="0"/>
              <a:buChar char="•"/>
            </a:pPr>
            <a:r>
              <a:rPr lang="pl-PL" b="1" dirty="0"/>
              <a:t>Wzrost zapotrzebowania na wysokie kwalifikacje:</a:t>
            </a:r>
            <a:r>
              <a:rPr lang="pl-PL" dirty="0"/>
              <a:t> Rośnie popyt na pracowników posiadających zaawansowane umiejętności techniczne, analityczne i kreatywne.</a:t>
            </a:r>
          </a:p>
          <a:p>
            <a:pPr>
              <a:lnSpc>
                <a:spcPct val="150000"/>
              </a:lnSpc>
              <a:buFont typeface="Arial" panose="020B0604020202020204" pitchFamily="34" charset="0"/>
              <a:buChar char="•"/>
            </a:pPr>
            <a:r>
              <a:rPr lang="pl-PL" b="1" dirty="0"/>
              <a:t>Spadek zapotrzebowania na średnio wykwalifikowanych pracowników:</a:t>
            </a:r>
            <a:r>
              <a:rPr lang="pl-PL" dirty="0"/>
              <a:t> Największe zagrożenie automatyzacją dotyczy stanowisk wymagających średnich kwalifikacji i powtarzalnych zadań.</a:t>
            </a:r>
          </a:p>
          <a:p>
            <a:pPr>
              <a:lnSpc>
                <a:spcPct val="150000"/>
              </a:lnSpc>
              <a:buFont typeface="Arial" panose="020B0604020202020204" pitchFamily="34" charset="0"/>
              <a:buChar char="•"/>
            </a:pPr>
            <a:r>
              <a:rPr lang="pl-PL" b="1" dirty="0"/>
              <a:t>Nowe możliwości w sektorze usług personalnych:</a:t>
            </a:r>
            <a:r>
              <a:rPr lang="pl-PL" dirty="0"/>
              <a:t> Zawody wymagające empatii, kreatywności i umiejętności interpersonalnych pozostają trudne do zautomatyzowania.</a:t>
            </a:r>
          </a:p>
        </p:txBody>
      </p:sp>
    </p:spTree>
    <p:extLst>
      <p:ext uri="{BB962C8B-B14F-4D97-AF65-F5344CB8AC3E}">
        <p14:creationId xmlns:p14="http://schemas.microsoft.com/office/powerpoint/2010/main" val="3309125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29B03628-A2CD-0CC0-A197-C2C519BCEBBA}"/>
            </a:ext>
          </a:extLst>
        </p:cNvPr>
        <p:cNvGrpSpPr/>
        <p:nvPr/>
      </p:nvGrpSpPr>
      <p:grpSpPr>
        <a:xfrm>
          <a:off x="0" y="0"/>
          <a:ext cx="0" cy="0"/>
          <a:chOff x="0" y="0"/>
          <a:chExt cx="0" cy="0"/>
        </a:xfrm>
      </p:grpSpPr>
      <p:sp>
        <p:nvSpPr>
          <p:cNvPr id="240" name="Google Shape;240;p37">
            <a:extLst>
              <a:ext uri="{FF2B5EF4-FFF2-40B4-BE49-F238E27FC236}">
                <a16:creationId xmlns:a16="http://schemas.microsoft.com/office/drawing/2014/main" id="{03715D7F-CE42-D819-AE21-56EDD978970F}"/>
              </a:ext>
            </a:extLst>
          </p:cNvPr>
          <p:cNvSpPr txBox="1">
            <a:spLocks noGrp="1"/>
          </p:cNvSpPr>
          <p:nvPr>
            <p:ph type="title"/>
          </p:nvPr>
        </p:nvSpPr>
        <p:spPr>
          <a:xfrm>
            <a:off x="727650" y="541763"/>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PL" dirty="0"/>
              <a:t>Zmieniająca się struktura zatrudnienia</a:t>
            </a:r>
            <a:endParaRPr dirty="0"/>
          </a:p>
        </p:txBody>
      </p:sp>
      <p:sp>
        <p:nvSpPr>
          <p:cNvPr id="241" name="Google Shape;241;p37">
            <a:extLst>
              <a:ext uri="{FF2B5EF4-FFF2-40B4-BE49-F238E27FC236}">
                <a16:creationId xmlns:a16="http://schemas.microsoft.com/office/drawing/2014/main" id="{1CFB3A7F-302E-263C-8117-60B2051A9CDB}"/>
              </a:ext>
            </a:extLst>
          </p:cNvPr>
          <p:cNvSpPr txBox="1">
            <a:spLocks noGrp="1"/>
          </p:cNvSpPr>
          <p:nvPr>
            <p:ph type="body" idx="1"/>
          </p:nvPr>
        </p:nvSpPr>
        <p:spPr>
          <a:xfrm>
            <a:off x="729450" y="1427356"/>
            <a:ext cx="7688700" cy="3174381"/>
          </a:xfrm>
          <a:prstGeom prst="rect">
            <a:avLst/>
          </a:prstGeom>
        </p:spPr>
        <p:txBody>
          <a:bodyPr spcFirstLastPara="1" wrap="square" lIns="91425" tIns="91425" rIns="91425" bIns="91425" anchor="t" anchorCtr="0">
            <a:normAutofit/>
          </a:bodyPr>
          <a:lstStyle/>
          <a:p>
            <a:pPr>
              <a:lnSpc>
                <a:spcPct val="150000"/>
              </a:lnSpc>
              <a:buNone/>
            </a:pPr>
            <a:r>
              <a:rPr lang="pl-PL" b="1" dirty="0"/>
              <a:t>Polaryzacja rynku pracy</a:t>
            </a:r>
          </a:p>
          <a:p>
            <a:pPr>
              <a:lnSpc>
                <a:spcPct val="150000"/>
              </a:lnSpc>
              <a:buFont typeface="Arial" panose="020B0604020202020204" pitchFamily="34" charset="0"/>
              <a:buChar char="•"/>
            </a:pPr>
            <a:r>
              <a:rPr lang="pl-PL" b="1" dirty="0"/>
              <a:t>Wzrost zapotrzebowania na wysokie kwalifikacje:</a:t>
            </a:r>
            <a:r>
              <a:rPr lang="pl-PL" dirty="0"/>
              <a:t> Rośnie popyt na pracowników posiadających zaawansowane umiejętności techniczne, analityczne i kreatywne.</a:t>
            </a:r>
          </a:p>
          <a:p>
            <a:pPr>
              <a:lnSpc>
                <a:spcPct val="150000"/>
              </a:lnSpc>
              <a:buFont typeface="Arial" panose="020B0604020202020204" pitchFamily="34" charset="0"/>
              <a:buChar char="•"/>
            </a:pPr>
            <a:r>
              <a:rPr lang="pl-PL" b="1" dirty="0"/>
              <a:t>Spadek zapotrzebowania na średnio wykwalifikowanych pracowników:</a:t>
            </a:r>
            <a:r>
              <a:rPr lang="pl-PL" dirty="0"/>
              <a:t> Największe zagrożenie automatyzacją dotyczy stanowisk wymagających średnich kwalifikacji i powtarzalnych zadań.</a:t>
            </a:r>
          </a:p>
          <a:p>
            <a:pPr>
              <a:lnSpc>
                <a:spcPct val="150000"/>
              </a:lnSpc>
              <a:buFont typeface="Arial" panose="020B0604020202020204" pitchFamily="34" charset="0"/>
              <a:buChar char="•"/>
            </a:pPr>
            <a:r>
              <a:rPr lang="pl-PL" b="1" dirty="0"/>
              <a:t>Nowe możliwości w sektorze usług personalnych:</a:t>
            </a:r>
            <a:r>
              <a:rPr lang="pl-PL" dirty="0"/>
              <a:t> Zawody wymagające empatii, kreatywności i umiejętności interpersonalnych pozostają trudne do zautomatyzowania.</a:t>
            </a:r>
          </a:p>
        </p:txBody>
      </p:sp>
    </p:spTree>
    <p:extLst>
      <p:ext uri="{BB962C8B-B14F-4D97-AF65-F5344CB8AC3E}">
        <p14:creationId xmlns:p14="http://schemas.microsoft.com/office/powerpoint/2010/main" val="1911501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Ewoluujące umiejętności w kontekście AI</a:t>
            </a:r>
            <a:endParaRPr/>
          </a:p>
        </p:txBody>
      </p:sp>
      <p:sp>
        <p:nvSpPr>
          <p:cNvPr id="247" name="Google Shape;247;p38"/>
          <p:cNvSpPr txBox="1">
            <a:spLocks noGrp="1"/>
          </p:cNvSpPr>
          <p:nvPr>
            <p:ph type="body" idx="1"/>
          </p:nvPr>
        </p:nvSpPr>
        <p:spPr>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pl" b="1"/>
              <a:t>Uczenie się przez całe życie:</a:t>
            </a:r>
            <a:r>
              <a:rPr lang="pl"/>
              <a:t> W miarę jak AI ewoluuje, pracownicy muszą stale aktualizować swoją wiedzę i umiejętności, aby nadążyć za zmianami technologicznymi.</a:t>
            </a:r>
            <a:endParaRPr/>
          </a:p>
          <a:p>
            <a:pPr marL="0" lvl="0" indent="0" algn="l" rtl="0">
              <a:spcBef>
                <a:spcPts val="1200"/>
              </a:spcBef>
              <a:spcAft>
                <a:spcPts val="0"/>
              </a:spcAft>
              <a:buNone/>
            </a:pPr>
            <a:r>
              <a:rPr lang="pl" b="1"/>
              <a:t>Zdolności Analityczne i Krytyczne Myślenie:</a:t>
            </a:r>
            <a:r>
              <a:rPr lang="pl"/>
              <a:t> W świecie, w którym AI zajmuje się rutynowymi analizami, ludzkie zdolności do krytycznego myślenia i rozwiązywania złożonych problemów stają się bardziej cenione.</a:t>
            </a:r>
            <a:endParaRPr/>
          </a:p>
          <a:p>
            <a:pPr marL="0" lvl="0" indent="0" algn="l" rtl="0">
              <a:spcBef>
                <a:spcPts val="1200"/>
              </a:spcBef>
              <a:spcAft>
                <a:spcPts val="1200"/>
              </a:spcAft>
              <a:buNone/>
            </a:pPr>
            <a:r>
              <a:rPr lang="pl" b="1"/>
              <a:t>Kompetencje Miękkie:</a:t>
            </a:r>
            <a:r>
              <a:rPr lang="pl"/>
              <a:t> Umiejętności takie jak kreatywność, empatia, i komunikacja interpersonalna nabierają większego znaczenia, ponieważ są to obszary, w których AI nadal nie może zastąpić człowieka.</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Przykłady zastosowań AI w różnych sektorach</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Zastosowania w medycynie</a:t>
            </a:r>
            <a:endParaRPr/>
          </a:p>
        </p:txBody>
      </p:sp>
      <p:sp>
        <p:nvSpPr>
          <p:cNvPr id="258" name="Google Shape;258;p4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Diagnostyka i Analiza Obrazów Medycznych: AI pomaga w szybszym i dokładniejszym diagnozowaniu chorób, na przykład poprzez analizę obrazów rentgenowskich lub rezonansu magnetycznego.</a:t>
            </a:r>
            <a:endParaRPr/>
          </a:p>
          <a:p>
            <a:pPr marL="0" lvl="0" indent="0" algn="l" rtl="0">
              <a:spcBef>
                <a:spcPts val="1200"/>
              </a:spcBef>
              <a:spcAft>
                <a:spcPts val="1200"/>
              </a:spcAft>
              <a:buNone/>
            </a:pPr>
            <a:r>
              <a:rPr lang="pl"/>
              <a:t>Personalizowana Medycyna: Wykorzystanie AI do tworzenia spersonalizowanych planów leczenia opartych na genetyce i historii medycznej pacjenta.</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Zastosowania w finansach</a:t>
            </a:r>
            <a:endParaRPr/>
          </a:p>
        </p:txBody>
      </p:sp>
      <p:sp>
        <p:nvSpPr>
          <p:cNvPr id="264" name="Google Shape;264;p4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Zarządzanie Ryzykiem i Przewidywanie Trendów Rynkowych: AI analizuje ogromne ilości danych rynkowych, pomagając przewidywać zmiany na rynkach finansowych.</a:t>
            </a:r>
            <a:endParaRPr/>
          </a:p>
          <a:p>
            <a:pPr marL="0" lvl="0" indent="0" algn="l" rtl="0">
              <a:spcBef>
                <a:spcPts val="1200"/>
              </a:spcBef>
              <a:spcAft>
                <a:spcPts val="1200"/>
              </a:spcAft>
              <a:buNone/>
            </a:pPr>
            <a:r>
              <a:rPr lang="pl"/>
              <a:t>Automatyzacja Procesów Bankowych: Wykorzystanie AI do automatyzacji procesów takich jak ocena zdolności kredytowej czy detekcja oszustw.</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Zastosowania w produkcji</a:t>
            </a:r>
            <a:endParaRPr/>
          </a:p>
        </p:txBody>
      </p:sp>
      <p:sp>
        <p:nvSpPr>
          <p:cNvPr id="270" name="Google Shape;270;p4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Optymalizacja Procesów Produkcyjnych: AI pomaga w optymalizacji łańcuchów dostaw i procesów produkcyjnych, zwiększając efektywność i zmniejszając koszty.</a:t>
            </a:r>
            <a:endParaRPr/>
          </a:p>
          <a:p>
            <a:pPr marL="0" lvl="0" indent="0" algn="l" rtl="0">
              <a:spcBef>
                <a:spcPts val="1200"/>
              </a:spcBef>
              <a:spcAft>
                <a:spcPts val="1200"/>
              </a:spcAft>
              <a:buNone/>
            </a:pPr>
            <a:r>
              <a:rPr lang="pl"/>
              <a:t>Predykcyjne Utrzymanie: Wykorzystanie AI do przewidywania awarii maszyn i planowania konserwacji, co minimalizuje przestoje w produkcji.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729450" y="4042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Jak AI wpłynie na przyszłe możliwości zatrudnienia w Polsce</a:t>
            </a:r>
            <a:endParaRPr/>
          </a:p>
        </p:txBody>
      </p:sp>
      <p:sp>
        <p:nvSpPr>
          <p:cNvPr id="276" name="Google Shape;276;p43"/>
          <p:cNvSpPr txBox="1">
            <a:spLocks noGrp="1"/>
          </p:cNvSpPr>
          <p:nvPr>
            <p:ph type="body" idx="1"/>
          </p:nvPr>
        </p:nvSpPr>
        <p:spPr>
          <a:xfrm>
            <a:off x="729450" y="1447688"/>
            <a:ext cx="7688700" cy="285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852"/>
              <a:buNone/>
            </a:pPr>
            <a:r>
              <a:rPr lang="pl" sz="1307" b="1" dirty="0"/>
              <a:t>Rozwój Sektora Technologicznego: </a:t>
            </a:r>
            <a:r>
              <a:rPr lang="pl" sz="1307" dirty="0"/>
              <a:t>Polska, jako rozwijająca się gospodarka technologiczna, może doświadczyć wzrostu w sektorze IT, szczególnie w dziedzinach związanych z AI, co stwarza nowe miejsca pracy dla programistów, analityków danych i inżynierów AI.</a:t>
            </a:r>
            <a:endParaRPr sz="1307" dirty="0"/>
          </a:p>
          <a:p>
            <a:pPr marL="0" lvl="0" indent="0" algn="l" rtl="0">
              <a:spcBef>
                <a:spcPts val="1200"/>
              </a:spcBef>
              <a:spcAft>
                <a:spcPts val="0"/>
              </a:spcAft>
              <a:buSzPts val="852"/>
              <a:buNone/>
            </a:pPr>
            <a:r>
              <a:rPr lang="pl" sz="1307" b="1" dirty="0"/>
              <a:t>Zmiana Charakteru Tradycyjnych Zawodów: </a:t>
            </a:r>
            <a:r>
              <a:rPr lang="pl" sz="1307" dirty="0"/>
              <a:t>W sektorach takich jak bankowość, ubezpieczenia czy produkcja, AI może spowodować przekształcenie istniejących zawodów, wymagając od pracowników nowych umiejętności, zwłaszcza w zakresie obsługi i zarządzania systemami AI.</a:t>
            </a:r>
            <a:endParaRPr sz="1307" dirty="0"/>
          </a:p>
          <a:p>
            <a:pPr marL="0" lvl="0" indent="0" algn="l" rtl="0">
              <a:spcBef>
                <a:spcPts val="1200"/>
              </a:spcBef>
              <a:spcAft>
                <a:spcPts val="0"/>
              </a:spcAft>
              <a:buSzPts val="852"/>
              <a:buNone/>
            </a:pPr>
            <a:r>
              <a:rPr lang="pl" sz="1307" b="1" dirty="0"/>
              <a:t>Edukacja i Szkolenia: </a:t>
            </a:r>
            <a:r>
              <a:rPr lang="pl" sz="1307" dirty="0"/>
              <a:t>Rosnąca rola AI na rynku pracy stworzy zapotrzebowanie na specjalistyczne kursy i szkolenia związane z AI, analityką danych i uczeniem maszynowym.</a:t>
            </a:r>
            <a:endParaRPr sz="1307" dirty="0"/>
          </a:p>
          <a:p>
            <a:pPr marL="0" lvl="0" indent="0" algn="l" rtl="0">
              <a:spcBef>
                <a:spcPts val="1200"/>
              </a:spcBef>
              <a:spcAft>
                <a:spcPts val="1200"/>
              </a:spcAft>
              <a:buSzPts val="852"/>
              <a:buNone/>
            </a:pPr>
            <a:r>
              <a:rPr lang="pl" sz="1307" b="1" dirty="0"/>
              <a:t>Innowacje w Służbie Zdrowia: </a:t>
            </a:r>
            <a:r>
              <a:rPr lang="pl" sz="1307" dirty="0"/>
              <a:t>AI ma potencjał do przekształcenia polskiego sektora opieki zdrowotnej, co może prowadzić do nowych możliwości w dziedzinach związanych z biotechnologią, analizą danych medycznych i zdalną diagnostyką.</a:t>
            </a:r>
            <a:endParaRPr sz="1307"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Dyskusja i pytania</a:t>
            </a:r>
            <a:endParaRPr/>
          </a:p>
          <a:p>
            <a:pPr marL="0" lvl="0" indent="0" algn="l" rtl="0">
              <a:spcBef>
                <a:spcPts val="0"/>
              </a:spcBef>
              <a:spcAft>
                <a:spcPts val="0"/>
              </a:spcAft>
              <a:buNone/>
            </a:pPr>
            <a:endParaRPr/>
          </a:p>
          <a:p>
            <a:pPr marL="0" lvl="0" indent="0" algn="l" rtl="0">
              <a:spcBef>
                <a:spcPts val="0"/>
              </a:spcBef>
              <a:spcAft>
                <a:spcPts val="0"/>
              </a:spcAft>
              <a:buNone/>
            </a:pPr>
            <a:r>
              <a:rPr lang="pl" sz="2155"/>
              <a:t>Podsumowując, AI wprowadza zmiany w różnych sektorach w Polsce, tworząc nowe możliwości zatrudnienia i wymagając od pracowników adaptacji do nowych technologii i umiejętności.</a:t>
            </a:r>
            <a:endParaRPr sz="2155"/>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5"/>
          <p:cNvSpPr txBox="1">
            <a:spLocks noGrp="1"/>
          </p:cNvSpPr>
          <p:nvPr>
            <p:ph type="ctr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Umiejętności przyszłości a AI</a:t>
            </a:r>
            <a:endParaRPr/>
          </a:p>
        </p:txBody>
      </p:sp>
      <p:sp>
        <p:nvSpPr>
          <p:cNvPr id="287" name="Google Shape;287;p45"/>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l" rtl="0">
              <a:lnSpc>
                <a:spcPct val="130000"/>
              </a:lnSpc>
              <a:spcBef>
                <a:spcPts val="0"/>
              </a:spcBef>
              <a:spcAft>
                <a:spcPts val="0"/>
              </a:spcAft>
              <a:buSzPts val="688"/>
              <a:buNone/>
            </a:pPr>
            <a:r>
              <a:rPr lang="pl" sz="1300" b="1">
                <a:solidFill>
                  <a:schemeClr val="dk1"/>
                </a:solidFill>
              </a:rPr>
              <a:t>W erze sztucznej inteligencji, pewne umiejętności stają się kluczowe, zarówno dla tych, którzy bezpośrednio pracują w technologii, jak i dla tych w innych branżach. </a:t>
            </a:r>
            <a:endParaRPr sz="1300" b="1">
              <a:solidFill>
                <a:schemeClr val="dk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Jakie umiejętności są kluczowe w erze AI?</a:t>
            </a:r>
            <a:endParaRPr/>
          </a:p>
        </p:txBody>
      </p:sp>
      <p:sp>
        <p:nvSpPr>
          <p:cNvPr id="293" name="Google Shape;293;p46"/>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Analiza Danych</a:t>
            </a:r>
            <a:endParaRPr b="1"/>
          </a:p>
          <a:p>
            <a:pPr marL="0" lvl="0" indent="0" algn="l" rtl="0">
              <a:spcBef>
                <a:spcPts val="1200"/>
              </a:spcBef>
              <a:spcAft>
                <a:spcPts val="0"/>
              </a:spcAft>
              <a:buNone/>
            </a:pPr>
            <a:r>
              <a:rPr lang="pl"/>
              <a:t>Zrozumienie, jak gromadzić, przetwarzać i interpretować duże zbiory danych jest niezwykle ważne, ponieważ AI często opiera się na danych do uczenia i podejmowania decyzji.</a:t>
            </a:r>
            <a:endParaRPr/>
          </a:p>
          <a:p>
            <a:pPr marL="0" lvl="0" indent="0" algn="l" rtl="0">
              <a:spcBef>
                <a:spcPts val="1200"/>
              </a:spcBef>
              <a:spcAft>
                <a:spcPts val="1200"/>
              </a:spcAft>
              <a:buNone/>
            </a:pPr>
            <a:r>
              <a:rPr lang="pl"/>
              <a:t>Edukacja: Kursy z zakresu analityki danych, statystyki, a także specjalistyczne programy z zakresu nauki o danych dostępne online lub w instytucjach edukacyjnych.</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Jakie umiejętności są kluczowe w erze AI?</a:t>
            </a:r>
            <a:endParaRPr/>
          </a:p>
        </p:txBody>
      </p:sp>
      <p:sp>
        <p:nvSpPr>
          <p:cNvPr id="299" name="Google Shape;299;p4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Podstawy Programowania</a:t>
            </a:r>
            <a:endParaRPr/>
          </a:p>
          <a:p>
            <a:pPr marL="0" lvl="0" indent="0" algn="l" rtl="0">
              <a:spcBef>
                <a:spcPts val="1200"/>
              </a:spcBef>
              <a:spcAft>
                <a:spcPts val="0"/>
              </a:spcAft>
              <a:buNone/>
            </a:pPr>
            <a:r>
              <a:rPr lang="pl"/>
              <a:t>Podstawowa znajomość języków programowania takich jak Python, który jest szeroko stosowany w AI i uczeniu maszynowym, może być bardzo pomocna.</a:t>
            </a:r>
            <a:endParaRPr/>
          </a:p>
          <a:p>
            <a:pPr marL="0" lvl="0" indent="0" algn="l" rtl="0">
              <a:spcBef>
                <a:spcPts val="1200"/>
              </a:spcBef>
              <a:spcAft>
                <a:spcPts val="1200"/>
              </a:spcAft>
              <a:buNone/>
            </a:pPr>
            <a:r>
              <a:rPr lang="pl"/>
              <a:t>Edukacja: Dostępne są liczne kursy online (np. na platformach Coursera, Udemy), jak również materiały edukacyjne i tutoriale wideo, które uczą podstaw programowania.</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Jakie umiejętności są kluczowe w erze AI?</a:t>
            </a:r>
            <a:endParaRPr/>
          </a:p>
        </p:txBody>
      </p:sp>
      <p:sp>
        <p:nvSpPr>
          <p:cNvPr id="305" name="Google Shape;305;p4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Umiejętność Adaptacji</a:t>
            </a:r>
            <a:endParaRPr/>
          </a:p>
          <a:p>
            <a:pPr marL="0" lvl="0" indent="0" algn="l" rtl="0">
              <a:spcBef>
                <a:spcPts val="1200"/>
              </a:spcBef>
              <a:spcAft>
                <a:spcPts val="0"/>
              </a:spcAft>
              <a:buNone/>
            </a:pPr>
            <a:r>
              <a:rPr lang="pl"/>
              <a:t>Zdolność do szybkiego dostosowywania się do zmian, uczenia się nowych narzędzi i technologii, a także elastyczność w myśleniu są kluczowe, ponieważ technologie AI szybko ewoluują.</a:t>
            </a:r>
            <a:endParaRPr/>
          </a:p>
          <a:p>
            <a:pPr marL="0" lvl="0" indent="0" algn="l" rtl="0">
              <a:spcBef>
                <a:spcPts val="1200"/>
              </a:spcBef>
              <a:spcAft>
                <a:spcPts val="1200"/>
              </a:spcAft>
              <a:buNone/>
            </a:pPr>
            <a:r>
              <a:rPr lang="pl"/>
              <a:t>Edukacja: Uczestnictwo w warsztatach, webinarach, konferencjach branżowych oraz ciągłe śledzenie najnowszych trendów w dziedzinie AI.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9"/>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Jakie umiejętności są kluczowe w erze AI?</a:t>
            </a:r>
            <a:endParaRPr/>
          </a:p>
        </p:txBody>
      </p:sp>
      <p:sp>
        <p:nvSpPr>
          <p:cNvPr id="311" name="Google Shape;311;p4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Kompetencje Miękkie</a:t>
            </a:r>
            <a:endParaRPr/>
          </a:p>
          <a:p>
            <a:pPr marL="0" lvl="0" indent="0" algn="l" rtl="0">
              <a:spcBef>
                <a:spcPts val="1200"/>
              </a:spcBef>
              <a:spcAft>
                <a:spcPts val="0"/>
              </a:spcAft>
              <a:buNone/>
            </a:pPr>
            <a:r>
              <a:rPr lang="pl"/>
              <a:t>Kreatywność, rozwiązywanie problemów, krytyczne myślenie, umiejętności komunikacyjne i pracy zespołowej są równie ważne, ponieważ AI nie jest w stanie zastąpić tych ludzkich cech.</a:t>
            </a:r>
            <a:endParaRPr/>
          </a:p>
          <a:p>
            <a:pPr marL="0" lvl="0" indent="0" algn="l" rtl="0">
              <a:spcBef>
                <a:spcPts val="1200"/>
              </a:spcBef>
              <a:spcAft>
                <a:spcPts val="1200"/>
              </a:spcAft>
              <a:buNone/>
            </a:pPr>
            <a:r>
              <a:rPr lang="pl"/>
              <a:t>Edukacja: Szkolenia z rozwoju osobistego, warsztaty, kursy z zakresu zarządzania i komunikacji.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Jak edukować się w tych dziedzinach?</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1"/>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Kursy Online i Samokształcenie</a:t>
            </a:r>
            <a:endParaRPr/>
          </a:p>
        </p:txBody>
      </p:sp>
      <p:sp>
        <p:nvSpPr>
          <p:cNvPr id="322" name="Google Shape;322;p5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Wykorzystanie zasobów online, takich jak MOOC (Massive Open Online Courses) oferowanych przez platformy edukacyjne.</a:t>
            </a:r>
            <a:endParaRPr/>
          </a:p>
          <a:p>
            <a:pPr marL="0" lvl="0" indent="0" algn="l" rtl="0">
              <a:spcBef>
                <a:spcPts val="1200"/>
              </a:spcBef>
              <a:spcAft>
                <a:spcPts val="1200"/>
              </a:spcAft>
              <a:buNone/>
            </a:pPr>
            <a:r>
              <a:rPr lang="pl"/>
              <a:t>Samouczki, książki, blogi branżowe i wideo na platformach takich jak YouTube.</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Formalna Edukacja i Certyfikaty</a:t>
            </a:r>
            <a:endParaRPr/>
          </a:p>
        </p:txBody>
      </p:sp>
      <p:sp>
        <p:nvSpPr>
          <p:cNvPr id="328" name="Google Shape;328;p5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Programy akademickie, takie jak studia podyplomowe z zakresu nauki o danych, AI, czy informatyki.</a:t>
            </a:r>
            <a:endParaRPr/>
          </a:p>
          <a:p>
            <a:pPr marL="0" lvl="0" indent="0" algn="l" rtl="0">
              <a:spcBef>
                <a:spcPts val="1200"/>
              </a:spcBef>
              <a:spcAft>
                <a:spcPts val="1200"/>
              </a:spcAft>
              <a:buNone/>
            </a:pPr>
            <a:r>
              <a:rPr lang="pl"/>
              <a:t>Certyfikaty branżowe, które mogą być zdobyte po ukończeniu określonych kursów lub szkoleń.</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3"/>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Networking i Doświadczenie Praktyczne</a:t>
            </a:r>
            <a:endParaRPr/>
          </a:p>
        </p:txBody>
      </p:sp>
      <p:sp>
        <p:nvSpPr>
          <p:cNvPr id="334" name="Google Shape;334;p53"/>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Uczestnictwo w warsztatach, hackathonach, i konferencjach, które oferują zarówno wiedzę, jak i możliwość nawiązania kontaktów w branży.</a:t>
            </a:r>
            <a:endParaRPr/>
          </a:p>
          <a:p>
            <a:pPr marL="0" lvl="0" indent="0" algn="l" rtl="0">
              <a:spcBef>
                <a:spcPts val="1200"/>
              </a:spcBef>
              <a:spcAft>
                <a:spcPts val="1200"/>
              </a:spcAft>
              <a:buNone/>
            </a:pPr>
            <a:r>
              <a:rPr lang="pl"/>
              <a:t>Praktyka i projekty własne, które pozwalają zastosować teorię w praktyce.</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Znaczenie "miękkich umiejętności" w świecie zdominowanym przez technologię.</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5"/>
          <p:cNvSpPr txBox="1">
            <a:spLocks noGrp="1"/>
          </p:cNvSpPr>
          <p:nvPr>
            <p:ph type="title"/>
          </p:nvPr>
        </p:nvSpPr>
        <p:spPr>
          <a:xfrm>
            <a:off x="729450" y="4042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Dlaczego takie umiejętności jak kreatywność czy zdolność do krytycznego myślenia są ważne?</a:t>
            </a:r>
            <a:endParaRPr/>
          </a:p>
        </p:txBody>
      </p:sp>
      <p:sp>
        <p:nvSpPr>
          <p:cNvPr id="345" name="Google Shape;345;p55"/>
          <p:cNvSpPr txBox="1">
            <a:spLocks noGrp="1"/>
          </p:cNvSpPr>
          <p:nvPr>
            <p:ph type="body" idx="1"/>
          </p:nvPr>
        </p:nvSpPr>
        <p:spPr>
          <a:xfrm>
            <a:off x="729450" y="1621675"/>
            <a:ext cx="7688700" cy="2261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852"/>
              <a:buNone/>
            </a:pPr>
            <a:r>
              <a:rPr lang="pl" sz="1307"/>
              <a:t>Kreatywność i zdolność do krytycznego myślenia są niezwykle ważne, szczególnie w erze sztucznej inteligencji, z kilku powodów:</a:t>
            </a:r>
            <a:endParaRPr sz="1307"/>
          </a:p>
          <a:p>
            <a:pPr marL="0" lvl="0" indent="0" algn="l" rtl="0">
              <a:lnSpc>
                <a:spcPct val="105000"/>
              </a:lnSpc>
              <a:spcBef>
                <a:spcPts val="1200"/>
              </a:spcBef>
              <a:spcAft>
                <a:spcPts val="0"/>
              </a:spcAft>
              <a:buSzPts val="852"/>
              <a:buNone/>
            </a:pPr>
            <a:r>
              <a:rPr lang="pl" sz="1307" b="1"/>
              <a:t>Komplementarność względem AI:</a:t>
            </a:r>
            <a:endParaRPr sz="1307" b="1"/>
          </a:p>
          <a:p>
            <a:pPr marL="0" lvl="0" indent="0" algn="l" rtl="0">
              <a:lnSpc>
                <a:spcPct val="105000"/>
              </a:lnSpc>
              <a:spcBef>
                <a:spcPts val="1200"/>
              </a:spcBef>
              <a:spcAft>
                <a:spcPts val="0"/>
              </a:spcAft>
              <a:buSzPts val="852"/>
              <a:buNone/>
            </a:pPr>
            <a:r>
              <a:rPr lang="pl" sz="1307"/>
              <a:t>AI jest wyjątkowo skuteczna w wykonywaniu zadań opartych na danych i algorytmach, ale ma ograniczenia, jeśli chodzi o twórcze myślenie i innowacje. Ludzka kreatywność jest niezbędna do generowania nowych pomysłów, tworzenia innowacyjnych rozwiązań i posuwania do przodu technologii i biznesu.</a:t>
            </a:r>
            <a:endParaRPr sz="1307"/>
          </a:p>
          <a:p>
            <a:pPr marL="0" lvl="0" indent="0" algn="l" rtl="0">
              <a:lnSpc>
                <a:spcPct val="105000"/>
              </a:lnSpc>
              <a:spcBef>
                <a:spcPts val="1200"/>
              </a:spcBef>
              <a:spcAft>
                <a:spcPts val="0"/>
              </a:spcAft>
              <a:buSzPts val="852"/>
              <a:buNone/>
            </a:pPr>
            <a:r>
              <a:rPr lang="pl" sz="1307" b="1"/>
              <a:t>Rozwiązywanie Skomplikowanych Problemów:</a:t>
            </a:r>
            <a:endParaRPr sz="1307" b="1"/>
          </a:p>
          <a:p>
            <a:pPr marL="0" lvl="0" indent="0" algn="l" rtl="0">
              <a:lnSpc>
                <a:spcPct val="105000"/>
              </a:lnSpc>
              <a:spcBef>
                <a:spcPts val="1200"/>
              </a:spcBef>
              <a:spcAft>
                <a:spcPts val="1200"/>
              </a:spcAft>
              <a:buSzPts val="852"/>
              <a:buNone/>
            </a:pPr>
            <a:r>
              <a:rPr lang="pl" sz="1307"/>
              <a:t>Wiele wyzwań w dzisiejszym świecie wymaga zdolności do kompleksowego myślenia i holistycznego podejścia, które są poza zakresem obecnych systemów AI. Krytyczne myślenie pozwala na analizę problemów z różnych perspektyw, ocenę różnych rozwiązań i podejmowanie świadomych decyzji.</a:t>
            </a:r>
            <a:endParaRPr sz="1307"/>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6"/>
          <p:cNvSpPr txBox="1">
            <a:spLocks noGrp="1"/>
          </p:cNvSpPr>
          <p:nvPr>
            <p:ph type="title"/>
          </p:nvPr>
        </p:nvSpPr>
        <p:spPr>
          <a:xfrm>
            <a:off x="729450" y="4042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Dlaczego takie umiejętności jak kreatywność czy zdolność do krytycznego myślenia są ważne?</a:t>
            </a:r>
            <a:endParaRPr/>
          </a:p>
        </p:txBody>
      </p:sp>
      <p:sp>
        <p:nvSpPr>
          <p:cNvPr id="351" name="Google Shape;351;p56"/>
          <p:cNvSpPr txBox="1">
            <a:spLocks noGrp="1"/>
          </p:cNvSpPr>
          <p:nvPr>
            <p:ph type="body" idx="1"/>
          </p:nvPr>
        </p:nvSpPr>
        <p:spPr>
          <a:xfrm>
            <a:off x="729450" y="1621675"/>
            <a:ext cx="7688700" cy="2261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pl" sz="1307" b="1"/>
              <a:t>Adaptacja i Elastyczność:</a:t>
            </a:r>
            <a:endParaRPr sz="1307" b="1"/>
          </a:p>
          <a:p>
            <a:pPr marL="0" lvl="0" indent="0" algn="l" rtl="0">
              <a:lnSpc>
                <a:spcPct val="105000"/>
              </a:lnSpc>
              <a:spcBef>
                <a:spcPts val="1200"/>
              </a:spcBef>
              <a:spcAft>
                <a:spcPts val="0"/>
              </a:spcAft>
              <a:buNone/>
            </a:pPr>
            <a:r>
              <a:rPr lang="pl" sz="1307"/>
              <a:t>Świat technologii i biznesu szybko się zmienia, a zdolność do adaptacji i elastycznego myślenia jest kluczowa w radzeniu sobie z niepewnością i ciągłym rozwojem. Kreatywność i krytyczne myślenie umożliwiają szybką adaptację do nowych sytuacji i wyzwań.</a:t>
            </a:r>
            <a:endParaRPr sz="1307"/>
          </a:p>
          <a:p>
            <a:pPr marL="0" lvl="0" indent="0" algn="l" rtl="0">
              <a:lnSpc>
                <a:spcPct val="105000"/>
              </a:lnSpc>
              <a:spcBef>
                <a:spcPts val="1200"/>
              </a:spcBef>
              <a:spcAft>
                <a:spcPts val="0"/>
              </a:spcAft>
              <a:buNone/>
            </a:pPr>
            <a:r>
              <a:rPr lang="pl" sz="1307" b="1"/>
              <a:t>Innowacyjność i Rozwój:</a:t>
            </a:r>
            <a:endParaRPr sz="1307" b="1"/>
          </a:p>
          <a:p>
            <a:pPr marL="0" lvl="0" indent="0" algn="l" rtl="0">
              <a:lnSpc>
                <a:spcPct val="105000"/>
              </a:lnSpc>
              <a:spcBef>
                <a:spcPts val="1200"/>
              </a:spcBef>
              <a:spcAft>
                <a:spcPts val="1200"/>
              </a:spcAft>
              <a:buNone/>
            </a:pPr>
            <a:r>
              <a:rPr lang="pl" sz="1307"/>
              <a:t>Kreatywność jest siłą napędową innowacji. W świecie, w którym AI automatyzuje standardowe procesy, unikalne pomysły i innowacyjne podejścia są niezbędne do tworzenia nowych produktów, usług i rozwiązań.</a:t>
            </a:r>
            <a:endParaRPr sz="1307"/>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7"/>
          <p:cNvSpPr txBox="1">
            <a:spLocks noGrp="1"/>
          </p:cNvSpPr>
          <p:nvPr>
            <p:ph type="title"/>
          </p:nvPr>
        </p:nvSpPr>
        <p:spPr>
          <a:xfrm>
            <a:off x="729450" y="4042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Dlaczego takie umiejętności jak kreatywność czy zdolność do krytycznego myślenia są ważne?</a:t>
            </a:r>
            <a:endParaRPr/>
          </a:p>
        </p:txBody>
      </p:sp>
      <p:sp>
        <p:nvSpPr>
          <p:cNvPr id="357" name="Google Shape;357;p57"/>
          <p:cNvSpPr txBox="1">
            <a:spLocks noGrp="1"/>
          </p:cNvSpPr>
          <p:nvPr>
            <p:ph type="body" idx="1"/>
          </p:nvPr>
        </p:nvSpPr>
        <p:spPr>
          <a:xfrm>
            <a:off x="729450" y="1621675"/>
            <a:ext cx="7688700" cy="2261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pl" sz="1307" b="1"/>
              <a:t>Zrozumienie i Interpretacja:</a:t>
            </a:r>
            <a:endParaRPr sz="1307" b="1"/>
          </a:p>
          <a:p>
            <a:pPr marL="0" lvl="0" indent="0" algn="l" rtl="0">
              <a:lnSpc>
                <a:spcPct val="105000"/>
              </a:lnSpc>
              <a:spcBef>
                <a:spcPts val="1200"/>
              </a:spcBef>
              <a:spcAft>
                <a:spcPts val="0"/>
              </a:spcAft>
              <a:buNone/>
            </a:pPr>
            <a:r>
              <a:rPr lang="pl" sz="1307"/>
              <a:t>Chociaż AI może przetwarzać i analizować dane, to ludzie muszą interpretować wyniki i wnioski. Krytyczne myślenie jest niezbędne do oceny, czy wnioski są sensowne i jak najlepiej je wykorzystać.</a:t>
            </a:r>
            <a:endParaRPr sz="1307"/>
          </a:p>
          <a:p>
            <a:pPr marL="0" lvl="0" indent="0" algn="l" rtl="0">
              <a:lnSpc>
                <a:spcPct val="105000"/>
              </a:lnSpc>
              <a:spcBef>
                <a:spcPts val="1200"/>
              </a:spcBef>
              <a:spcAft>
                <a:spcPts val="0"/>
              </a:spcAft>
              <a:buNone/>
            </a:pPr>
            <a:r>
              <a:rPr lang="pl" sz="1307" b="1"/>
              <a:t>Interakcje Ludzkie i Społeczne:</a:t>
            </a:r>
            <a:endParaRPr sz="1307" b="1"/>
          </a:p>
          <a:p>
            <a:pPr marL="0" lvl="0" indent="0" algn="l" rtl="0">
              <a:lnSpc>
                <a:spcPct val="105000"/>
              </a:lnSpc>
              <a:spcBef>
                <a:spcPts val="1200"/>
              </a:spcBef>
              <a:spcAft>
                <a:spcPts val="1200"/>
              </a:spcAft>
              <a:buNone/>
            </a:pPr>
            <a:r>
              <a:rPr lang="pl" sz="1307"/>
              <a:t>W wielu dziedzinach, takich jak edukacja, opieka zdrowotna czy zarządzanie, zdolności interpersonalne, empatia i głębokie zrozumienie ludzkich potrzeb i zachowań, które wymagają kreatywności i krytycznego myślenia, są kluczowe.</a:t>
            </a:r>
            <a:endParaRPr sz="1307"/>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8"/>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Jak AI może pomóc w rozwijaniu tych umiejętności?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9"/>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Narzędzia do Wzbogacania Procesu Edukacyjnego:</a:t>
            </a:r>
            <a:endParaRPr/>
          </a:p>
        </p:txBody>
      </p:sp>
      <p:sp>
        <p:nvSpPr>
          <p:cNvPr id="368" name="Google Shape;368;p5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AI może dostarczać spersonalizowanych materiałów edukacyjnych i dostosowywać trudność zadań do indywidualnego poziomu ucznia, pomagając w rozwoju umiejętności myślenia krytycznego poprzez stawianie przed nim coraz większych wyzwań.</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Symulacje i Gry Oparte na AI:</a:t>
            </a:r>
            <a:endParaRPr/>
          </a:p>
        </p:txBody>
      </p:sp>
      <p:sp>
        <p:nvSpPr>
          <p:cNvPr id="374" name="Google Shape;374;p6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Gry i symulacje wykorzystujące AI mogą stymulować kreatywność i krytyczne myślenie poprzez stwarzanie realistycznych, złożonych problemów do rozwiązania, w których gracze muszą stosować innowacyjne podejścia i strategiczne myślenie.</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1"/>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Narzędzia do Wizualizacji Danych i Modelowania:</a:t>
            </a:r>
            <a:endParaRPr/>
          </a:p>
        </p:txBody>
      </p:sp>
      <p:sp>
        <p:nvSpPr>
          <p:cNvPr id="380" name="Google Shape;380;p6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AI może pomóc w analizie i wizualizacji złożonych zbiorów danych, umożliwiając użytkownikom głębsze zrozumienie problemów i wyzwań oraz wspierając proces podejmowania decyzji opartych na danych.</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Platformy Edukacyjne Oparte na AI:</a:t>
            </a:r>
            <a:endParaRPr/>
          </a:p>
        </p:txBody>
      </p:sp>
      <p:sp>
        <p:nvSpPr>
          <p:cNvPr id="386" name="Google Shape;386;p6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Inteligentne platformy edukacyjne mogą dostarczać zindywidualizowane ścieżki nauki, które promują samodzielne myślenie i rozwiązywanie problemów, oferując materiały, które stopniowo zwiększają poziom trudności i wymagają głębszego zaangażowania.</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3"/>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Wsparcie dla Procesu Twórczego:</a:t>
            </a:r>
            <a:endParaRPr/>
          </a:p>
        </p:txBody>
      </p:sp>
      <p:sp>
        <p:nvSpPr>
          <p:cNvPr id="392" name="Google Shape;392;p63"/>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Narzędzia AI, takie jak zaawansowane algorytmy generowania treści, mogą inspirować użytkowników do eksploracji nowych pomysłów i koncepcji, stymulując kreatywność poprzez generowanie nowych perspektyw i możliwości.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Interaktywne Asystenty i Chatboty:</a:t>
            </a:r>
            <a:endParaRPr/>
          </a:p>
        </p:txBody>
      </p:sp>
      <p:sp>
        <p:nvSpPr>
          <p:cNvPr id="398" name="Google Shape;398;p64"/>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Chatboty i asystenci oparte na AI mogą służyć jako narzędzia do nauki i dyskusji, prowokując do myślenia krytycznego poprzez zadawanie pytań, oferowanie wyzwań intelektualnych i dostarczanie feedbacku.</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Analiza i Feedback w Czasie Rzeczywistym:</a:t>
            </a:r>
            <a:endParaRPr/>
          </a:p>
        </p:txBody>
      </p:sp>
      <p:sp>
        <p:nvSpPr>
          <p:cNvPr id="404" name="Google Shape;404;p6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a:t>Systemy AI mogą analizować wyniki i postępy użytkowników w różnych zadaniach, oferując feedback w czasie rzeczywistym i wskazówki, jak poprawić i rozwijać umiejętności myślenia krytycznego i kreatywności.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6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Przykłady, w których "miękkie umiejętności" były kluczem do sukcesu w erze AI.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7"/>
          <p:cNvSpPr txBox="1">
            <a:spLocks noGrp="1"/>
          </p:cNvSpPr>
          <p:nvPr>
            <p:ph type="title"/>
          </p:nvPr>
        </p:nvSpPr>
        <p:spPr>
          <a:xfrm>
            <a:off x="729450" y="4042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l" sz="1340"/>
              <a:t>W erze AI, "miękkie umiejętności" takie jak komunikacja, kreatywność, empatia, adaptacyjność i zdolność do pracy zespołowej są coraz częściej uznawane za kluczowe dla osiągania sukcesu. Oto kilka przykładów, które podkreślają ich znaczenie:</a:t>
            </a:r>
            <a:endParaRPr sz="1340"/>
          </a:p>
        </p:txBody>
      </p:sp>
      <p:sp>
        <p:nvSpPr>
          <p:cNvPr id="415" name="Google Shape;415;p67"/>
          <p:cNvSpPr txBox="1">
            <a:spLocks noGrp="1"/>
          </p:cNvSpPr>
          <p:nvPr>
            <p:ph type="body" idx="1"/>
          </p:nvPr>
        </p:nvSpPr>
        <p:spPr>
          <a:xfrm>
            <a:off x="729325" y="14133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Rozwój i Wdrażanie AI w Opiece Zdrowotnej:</a:t>
            </a:r>
            <a:endParaRPr b="1"/>
          </a:p>
          <a:p>
            <a:pPr marL="0" lvl="0" indent="0" algn="l" rtl="0">
              <a:spcBef>
                <a:spcPts val="1200"/>
              </a:spcBef>
              <a:spcAft>
                <a:spcPts val="1200"/>
              </a:spcAft>
              <a:buNone/>
            </a:pPr>
            <a:r>
              <a:rPr lang="pl"/>
              <a:t>W sektorze opieki zdrowotnej, gdzie AI jest wykorzystywana do diagnozowania i leczenia, umiejętności komunikacyjne personelu medycznego są niezbędne do skutecznego tłumaczenia złożonych wyników AI pacjentom. Empatia i zdolność do zrozumienia obaw pacjentów są kluczowe w kontekście wykorzystania nowych technologii w medycynie.</a:t>
            </a:r>
            <a:endParaRPr/>
          </a:p>
        </p:txBody>
      </p:sp>
      <p:sp>
        <p:nvSpPr>
          <p:cNvPr id="416" name="Google Shape;416;p67"/>
          <p:cNvSpPr txBox="1">
            <a:spLocks noGrp="1"/>
          </p:cNvSpPr>
          <p:nvPr>
            <p:ph type="body" idx="2"/>
          </p:nvPr>
        </p:nvSpPr>
        <p:spPr>
          <a:xfrm>
            <a:off x="4643600" y="14134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Zarządzanie Zespołami Wdrażającymi AI:</a:t>
            </a:r>
            <a:endParaRPr b="1"/>
          </a:p>
          <a:p>
            <a:pPr marL="0" lvl="0" indent="0" algn="l" rtl="0">
              <a:spcBef>
                <a:spcPts val="1200"/>
              </a:spcBef>
              <a:spcAft>
                <a:spcPts val="1200"/>
              </a:spcAft>
              <a:buNone/>
            </a:pPr>
            <a:r>
              <a:rPr lang="pl"/>
              <a:t>Przykładem mogą być menedżerowie projektów w firmach technologicznych, którzy muszą łączyć umiejętności techniczne z umiejętnościami zarządzania, komunikacji i rozwiązywania problemów. Zdolność do prowadzenia zespołu, zrozumienia różnych perspektyw i wspierania innowacyjności jest niezbędna do skutecznego wdrażania rozwiązań AI.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8"/>
          <p:cNvSpPr txBox="1">
            <a:spLocks noGrp="1"/>
          </p:cNvSpPr>
          <p:nvPr>
            <p:ph type="title"/>
          </p:nvPr>
        </p:nvSpPr>
        <p:spPr>
          <a:xfrm>
            <a:off x="729450" y="4042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l" sz="1340"/>
              <a:t>W erze AI, "miękkie umiejętności" takie jak komunikacja, kreatywność, empatia, adaptacyjność i zdolność do pracy zespołowej są coraz częściej uznawane za kluczowe dla osiągania sukcesu. Oto kilka przykładów, które podkreślają ich znaczenie:</a:t>
            </a:r>
            <a:endParaRPr sz="1340"/>
          </a:p>
        </p:txBody>
      </p:sp>
      <p:sp>
        <p:nvSpPr>
          <p:cNvPr id="422" name="Google Shape;422;p68"/>
          <p:cNvSpPr txBox="1">
            <a:spLocks noGrp="1"/>
          </p:cNvSpPr>
          <p:nvPr>
            <p:ph type="body" idx="1"/>
          </p:nvPr>
        </p:nvSpPr>
        <p:spPr>
          <a:xfrm>
            <a:off x="729325" y="14133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Negocjacje i Sprzedaż Rozwiązań AI:</a:t>
            </a:r>
            <a:endParaRPr b="1"/>
          </a:p>
          <a:p>
            <a:pPr marL="0" lvl="0" indent="0" algn="l" rtl="0">
              <a:spcBef>
                <a:spcPts val="1200"/>
              </a:spcBef>
              <a:spcAft>
                <a:spcPts val="1200"/>
              </a:spcAft>
              <a:buNone/>
            </a:pPr>
            <a:r>
              <a:rPr lang="pl"/>
              <a:t>Sprzedawcy i negocjatorzy, którzy rozumieją złożoność produktów AI, ale potrafią też skutecznie komunikować ich wartość i korzyści dla klientów nietechnicznych, często odnoszą sukcesy. Umiejętności interpersonalne, przekonywanie i empatia są tutaj kluczowe.</a:t>
            </a:r>
            <a:endParaRPr/>
          </a:p>
        </p:txBody>
      </p:sp>
      <p:sp>
        <p:nvSpPr>
          <p:cNvPr id="423" name="Google Shape;423;p68"/>
          <p:cNvSpPr txBox="1">
            <a:spLocks noGrp="1"/>
          </p:cNvSpPr>
          <p:nvPr>
            <p:ph type="body" idx="2"/>
          </p:nvPr>
        </p:nvSpPr>
        <p:spPr>
          <a:xfrm>
            <a:off x="4643600" y="14134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AI w Edukacji i Szkoleniach:</a:t>
            </a:r>
            <a:endParaRPr b="1"/>
          </a:p>
          <a:p>
            <a:pPr marL="0" lvl="0" indent="0" algn="l" rtl="0">
              <a:spcBef>
                <a:spcPts val="1200"/>
              </a:spcBef>
              <a:spcAft>
                <a:spcPts val="1200"/>
              </a:spcAft>
              <a:buNone/>
            </a:pPr>
            <a:r>
              <a:rPr lang="pl"/>
              <a:t>Nauczyciele i trenerzy, którzy wykorzystują narzędzia AI do personalizacji nauki, muszą posiadać umiejętności komunikacji i empatii, aby efektywnie dostosować technologie do indywidualnych potrzeb uczniów. Tworzenie angażujących, dostosowanych do użytkownika środowisk edukacyjnych wymaga połączenia technologii i głębokiego zrozumienia ludzkich potrzeb.</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69"/>
          <p:cNvSpPr txBox="1">
            <a:spLocks noGrp="1"/>
          </p:cNvSpPr>
          <p:nvPr>
            <p:ph type="title"/>
          </p:nvPr>
        </p:nvSpPr>
        <p:spPr>
          <a:xfrm>
            <a:off x="729450" y="4042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l" sz="1340"/>
              <a:t>W erze AI, "miękkie umiejętności" takie jak komunikacja, kreatywność, empatia, adaptacyjność i zdolność do pracy zespołowej są coraz częściej uznawane za kluczowe dla osiągania sukcesu. Oto kilka przykładów, które podkreślają ich znaczenie:</a:t>
            </a:r>
            <a:endParaRPr sz="1340"/>
          </a:p>
        </p:txBody>
      </p:sp>
      <p:sp>
        <p:nvSpPr>
          <p:cNvPr id="429" name="Google Shape;429;p69"/>
          <p:cNvSpPr txBox="1">
            <a:spLocks noGrp="1"/>
          </p:cNvSpPr>
          <p:nvPr>
            <p:ph type="body" idx="1"/>
          </p:nvPr>
        </p:nvSpPr>
        <p:spPr>
          <a:xfrm>
            <a:off x="729325" y="14133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Rozwiązywanie Konfliktów w Środowisku Pracy Zautomatyzowanej:</a:t>
            </a:r>
            <a:endParaRPr/>
          </a:p>
          <a:p>
            <a:pPr marL="0" lvl="0" indent="0" algn="l" rtl="0">
              <a:spcBef>
                <a:spcPts val="1200"/>
              </a:spcBef>
              <a:spcAft>
                <a:spcPts val="1200"/>
              </a:spcAft>
              <a:buNone/>
            </a:pPr>
            <a:r>
              <a:rPr lang="pl"/>
              <a:t>W środowiskach pracy, gdzie AI i automatyzacja zmieniają role zawodowe, umiejętności negocjacyjne i rozwiązywania konfliktów są kluczowe. Pracownicy muszą dostosować się do zmieniających się warunków i często negocjować nowe role i zadania, gdzie umiejętności miękkie odgrywają istotną rolę.</a:t>
            </a:r>
            <a:endParaRPr/>
          </a:p>
        </p:txBody>
      </p:sp>
      <p:sp>
        <p:nvSpPr>
          <p:cNvPr id="430" name="Google Shape;430;p69"/>
          <p:cNvSpPr txBox="1">
            <a:spLocks noGrp="1"/>
          </p:cNvSpPr>
          <p:nvPr>
            <p:ph type="body" idx="2"/>
          </p:nvPr>
        </p:nvSpPr>
        <p:spPr>
          <a:xfrm>
            <a:off x="4643600" y="1413475"/>
            <a:ext cx="3774300" cy="292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Rozwój Produktów i Usług Wykorzystujących AI:</a:t>
            </a:r>
            <a:endParaRPr/>
          </a:p>
          <a:p>
            <a:pPr marL="0" lvl="0" indent="0" algn="l" rtl="0">
              <a:spcBef>
                <a:spcPts val="1200"/>
              </a:spcBef>
              <a:spcAft>
                <a:spcPts val="1200"/>
              </a:spcAft>
              <a:buNone/>
            </a:pPr>
            <a:r>
              <a:rPr lang="pl"/>
              <a:t>Zespoły projektowe pracujące nad nowymi produktami wykorzystującymi AI muszą łączyć kreatywność, zdolności analityczne i umiejętności techniczne, aby tworzyć innowacje odpowiadające na rzeczywiste potrzeby użytkowników. Zrozumienie użytkownika i kreatywne podejście do rozwiązywania problemów są tu niezbędne.</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7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a:t>Narzędzia i zasoby do nauki i rozwijania tych umiejętności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71"/>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Popularne Platformy Edukacyjne</a:t>
            </a:r>
            <a:endParaRPr/>
          </a:p>
        </p:txBody>
      </p:sp>
      <p:sp>
        <p:nvSpPr>
          <p:cNvPr id="441" name="Google Shape;441;p71"/>
          <p:cNvSpPr txBox="1">
            <a:spLocks noGrp="1"/>
          </p:cNvSpPr>
          <p:nvPr>
            <p:ph type="body" idx="1"/>
          </p:nvPr>
        </p:nvSpPr>
        <p:spPr>
          <a:xfrm>
            <a:off x="729450" y="1378550"/>
            <a:ext cx="7688700" cy="35859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pl" b="1"/>
              <a:t>Coursera:</a:t>
            </a:r>
            <a:endParaRPr b="1"/>
          </a:p>
          <a:p>
            <a:pPr marL="0" lvl="0" indent="0" algn="l" rtl="0">
              <a:spcBef>
                <a:spcPts val="1200"/>
              </a:spcBef>
              <a:spcAft>
                <a:spcPts val="0"/>
              </a:spcAft>
              <a:buNone/>
            </a:pPr>
            <a:r>
              <a:rPr lang="pl"/>
              <a:t>Oferuje kursy z różnych dziedzin, w tym programowania, analityki danych, AI i umiejętności miękkich, prowadzone przez ekspertów z renomowanych uniwersytetów i firm.</a:t>
            </a:r>
            <a:endParaRPr/>
          </a:p>
          <a:p>
            <a:pPr marL="0" lvl="0" indent="0" algn="l" rtl="0">
              <a:spcBef>
                <a:spcPts val="1200"/>
              </a:spcBef>
              <a:spcAft>
                <a:spcPts val="0"/>
              </a:spcAft>
              <a:buNone/>
            </a:pPr>
            <a:r>
              <a:rPr lang="pl" b="1"/>
              <a:t>Udemy:</a:t>
            </a:r>
            <a:endParaRPr b="1"/>
          </a:p>
          <a:p>
            <a:pPr marL="0" lvl="0" indent="0" algn="l" rtl="0">
              <a:spcBef>
                <a:spcPts val="1200"/>
              </a:spcBef>
              <a:spcAft>
                <a:spcPts val="0"/>
              </a:spcAft>
              <a:buNone/>
            </a:pPr>
            <a:r>
              <a:rPr lang="pl"/>
              <a:t>Bogata oferta kursów w zakresie technologii, biznesu i rozwoju osobistego. Użytkownicy mogą wybierać spośród tysięcy kursów, które często są dostępne w przystępnych cenach.</a:t>
            </a:r>
            <a:endParaRPr/>
          </a:p>
          <a:p>
            <a:pPr marL="0" lvl="0" indent="0" algn="l" rtl="0">
              <a:spcBef>
                <a:spcPts val="1200"/>
              </a:spcBef>
              <a:spcAft>
                <a:spcPts val="0"/>
              </a:spcAft>
              <a:buNone/>
            </a:pPr>
            <a:r>
              <a:rPr lang="pl" b="1"/>
              <a:t>edX:</a:t>
            </a:r>
            <a:endParaRPr b="1"/>
          </a:p>
          <a:p>
            <a:pPr marL="0" lvl="0" indent="0" algn="l" rtl="0">
              <a:spcBef>
                <a:spcPts val="1200"/>
              </a:spcBef>
              <a:spcAft>
                <a:spcPts val="0"/>
              </a:spcAft>
              <a:buNone/>
            </a:pPr>
            <a:r>
              <a:rPr lang="pl"/>
              <a:t>Platforma oferująca kursy online tworzone przez uniwersytety na całym świecie, w tym kursy dotyczące AI, programowania i umiejętności miękkich.</a:t>
            </a:r>
            <a:endParaRPr/>
          </a:p>
          <a:p>
            <a:pPr marL="0" lvl="0" indent="0" algn="l" rtl="0">
              <a:spcBef>
                <a:spcPts val="1200"/>
              </a:spcBef>
              <a:spcAft>
                <a:spcPts val="0"/>
              </a:spcAft>
              <a:buNone/>
            </a:pPr>
            <a:r>
              <a:rPr lang="pl" b="1"/>
              <a:t>Khan Academy:</a:t>
            </a:r>
            <a:endParaRPr b="1"/>
          </a:p>
          <a:p>
            <a:pPr marL="0" lvl="0" indent="0" algn="l" rtl="0">
              <a:spcBef>
                <a:spcPts val="1200"/>
              </a:spcBef>
              <a:spcAft>
                <a:spcPts val="1200"/>
              </a:spcAft>
              <a:buNone/>
            </a:pPr>
            <a:r>
              <a:rPr lang="pl"/>
              <a:t>Bezpłatna platforma edukacyjna z zasobami wideo, ćwiczeniami i ścieżkami nauki dla różnych przedmiotów, w tym matematyki, nauk i informatyki.</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72"/>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Rekomendacje Książek i Kursów Online</a:t>
            </a:r>
            <a:endParaRPr/>
          </a:p>
        </p:txBody>
      </p:sp>
      <p:sp>
        <p:nvSpPr>
          <p:cNvPr id="447" name="Google Shape;447;p72"/>
          <p:cNvSpPr txBox="1">
            <a:spLocks noGrp="1"/>
          </p:cNvSpPr>
          <p:nvPr>
            <p:ph type="body" idx="1"/>
          </p:nvPr>
        </p:nvSpPr>
        <p:spPr>
          <a:xfrm>
            <a:off x="729450" y="1378550"/>
            <a:ext cx="7688700" cy="3585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Książki:</a:t>
            </a:r>
            <a:endParaRPr b="1"/>
          </a:p>
          <a:p>
            <a:pPr marL="0" lvl="0" indent="0" algn="l" rtl="0">
              <a:spcBef>
                <a:spcPts val="1200"/>
              </a:spcBef>
              <a:spcAft>
                <a:spcPts val="0"/>
              </a:spcAft>
              <a:buNone/>
            </a:pPr>
            <a:r>
              <a:rPr lang="pl"/>
              <a:t>"Life 3.0: Being Human in the Age of Artificial Intelligence" autorstwa Maxa Tegmarka – książka omawiająca przyszłość AI i jej wpływ na ludzkość.</a:t>
            </a:r>
            <a:endParaRPr/>
          </a:p>
          <a:p>
            <a:pPr marL="0" lvl="0" indent="0" algn="l" rtl="0">
              <a:spcBef>
                <a:spcPts val="1200"/>
              </a:spcBef>
              <a:spcAft>
                <a:spcPts val="0"/>
              </a:spcAft>
              <a:buNone/>
            </a:pPr>
            <a:r>
              <a:rPr lang="pl"/>
              <a:t>"Superintelligence: Paths, Dangers, Strategies" Nicka Bostroma – analiza potencjalnych przyszłych ścieżek rozwoju AI i wyzwań z tym związanych.</a:t>
            </a:r>
            <a:endParaRPr/>
          </a:p>
          <a:p>
            <a:pPr marL="0" lvl="0" indent="0" algn="l" rtl="0">
              <a:spcBef>
                <a:spcPts val="1200"/>
              </a:spcBef>
              <a:spcAft>
                <a:spcPts val="0"/>
              </a:spcAft>
              <a:buNone/>
            </a:pPr>
            <a:endParaRPr b="1"/>
          </a:p>
          <a:p>
            <a:pPr marL="0" lvl="0" indent="0" algn="l" rtl="0">
              <a:spcBef>
                <a:spcPts val="1200"/>
              </a:spcBef>
              <a:spcAft>
                <a:spcPts val="0"/>
              </a:spcAft>
              <a:buNone/>
            </a:pPr>
            <a:r>
              <a:rPr lang="pl" b="1"/>
              <a:t>Kursy Online:</a:t>
            </a:r>
            <a:endParaRPr/>
          </a:p>
          <a:p>
            <a:pPr marL="0" lvl="0" indent="0" algn="l" rtl="0">
              <a:spcBef>
                <a:spcPts val="1200"/>
              </a:spcBef>
              <a:spcAft>
                <a:spcPts val="0"/>
              </a:spcAft>
              <a:buNone/>
            </a:pPr>
            <a:r>
              <a:rPr lang="pl"/>
              <a:t>"AI For Everyone" Andrew Nga na Coursera – kurs dla osób niebędących specjalistami w dziedzinie AI, który omawia ogólne pojęcia i wpływ AI na społeczeństwo.</a:t>
            </a:r>
            <a:endParaRPr/>
          </a:p>
          <a:p>
            <a:pPr marL="0" lvl="0" indent="0" algn="l" rtl="0">
              <a:spcBef>
                <a:spcPts val="1200"/>
              </a:spcBef>
              <a:spcAft>
                <a:spcPts val="1200"/>
              </a:spcAft>
              <a:buNone/>
            </a:pPr>
            <a:r>
              <a:rPr lang="pl"/>
              <a:t>"Machine Learning" Stanford University na Coursera – jeden z najpopularniejszych kursów wprowadzających w świat uczenia maszynowego.</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73"/>
          <p:cNvSpPr txBox="1">
            <a:spLocks noGrp="1"/>
          </p:cNvSpPr>
          <p:nvPr>
            <p:ph type="title"/>
          </p:nvPr>
        </p:nvSpPr>
        <p:spPr>
          <a:xfrm>
            <a:off x="729450" y="556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l"/>
              <a:t>Organizacje i Zespoły Wspierające Rozwój AI w Polsce</a:t>
            </a:r>
            <a:endParaRPr/>
          </a:p>
        </p:txBody>
      </p:sp>
      <p:sp>
        <p:nvSpPr>
          <p:cNvPr id="453" name="Google Shape;453;p73"/>
          <p:cNvSpPr txBox="1">
            <a:spLocks noGrp="1"/>
          </p:cNvSpPr>
          <p:nvPr>
            <p:ph type="body" idx="1"/>
          </p:nvPr>
        </p:nvSpPr>
        <p:spPr>
          <a:xfrm>
            <a:off x="729450" y="1378550"/>
            <a:ext cx="7688700" cy="3585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l" b="1"/>
              <a:t>Fundacja Digital Poland: </a:t>
            </a:r>
            <a:r>
              <a:rPr lang="pl"/>
              <a:t>Organizacja wspierająca rozwój kompetencji cyfrowych, w tym w obszarze AI, poprzez różne programy, warsztaty i konferencje.</a:t>
            </a:r>
            <a:endParaRPr/>
          </a:p>
          <a:p>
            <a:pPr marL="0" lvl="0" indent="0" algn="l" rtl="0">
              <a:spcBef>
                <a:spcPts val="1200"/>
              </a:spcBef>
              <a:spcAft>
                <a:spcPts val="0"/>
              </a:spcAft>
              <a:buNone/>
            </a:pPr>
            <a:r>
              <a:rPr lang="pl" b="1"/>
              <a:t>Polish AI: </a:t>
            </a:r>
            <a:r>
              <a:rPr lang="pl"/>
              <a:t>Inicjatywa skupiająca ekspertów i entuzjastów AI w Polsce, organizująca spotkania, warsztaty i konferencje.</a:t>
            </a:r>
            <a:endParaRPr/>
          </a:p>
          <a:p>
            <a:pPr marL="0" lvl="0" indent="0" algn="l" rtl="0">
              <a:spcBef>
                <a:spcPts val="1200"/>
              </a:spcBef>
              <a:spcAft>
                <a:spcPts val="0"/>
              </a:spcAft>
              <a:buNone/>
            </a:pPr>
            <a:r>
              <a:rPr lang="pl" b="1"/>
              <a:t>AI in Healthcare Poland: </a:t>
            </a:r>
            <a:r>
              <a:rPr lang="pl"/>
              <a:t>Sieć skupiająca profesjonalistów i firmy zainteresowane wykorzystaniem AI w sektorze opieki zdrowotnej.</a:t>
            </a:r>
            <a:endParaRPr/>
          </a:p>
          <a:p>
            <a:pPr marL="0" lvl="0" indent="0" algn="l" rtl="0">
              <a:spcBef>
                <a:spcPts val="1200"/>
              </a:spcBef>
              <a:spcAft>
                <a:spcPts val="1200"/>
              </a:spcAft>
              <a:buNone/>
            </a:pPr>
            <a:r>
              <a:rPr lang="pl" b="1"/>
              <a:t>AI Polska – Społeczność uczenia maszynowego i AI:</a:t>
            </a:r>
            <a:r>
              <a:rPr lang="pl"/>
              <a:t> Społeczność skupiona na dzieleniu się wiedzą i doświadczeniem w dziedzinie AI i uczenia maszynowego.</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TM02900688[[fn=Faseta]]</Template>
  <TotalTime>34</TotalTime>
  <Words>3739</Words>
  <Application>Microsoft Office PowerPoint</Application>
  <PresentationFormat>Pokaz na ekranie (16:9)</PresentationFormat>
  <Paragraphs>228</Paragraphs>
  <Slides>65</Slides>
  <Notes>65</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65</vt:i4>
      </vt:variant>
    </vt:vector>
  </HeadingPairs>
  <TitlesOfParts>
    <vt:vector size="70" baseType="lpstr">
      <vt:lpstr>Arial</vt:lpstr>
      <vt:lpstr>Wingdings 3</vt:lpstr>
      <vt:lpstr>Trebuchet MS</vt:lpstr>
      <vt:lpstr>Lato</vt:lpstr>
      <vt:lpstr>Faseta</vt:lpstr>
      <vt:lpstr>AI i jej wpływ na rynek pracy oraz umiejętności przyszłości</vt:lpstr>
      <vt:lpstr>Kim jestem i po co się spotkaliśmy?</vt:lpstr>
      <vt:lpstr>Co to znaczy?</vt:lpstr>
      <vt:lpstr>Ile razy w ciągu ostatniego roku natknąłeś się na Ai? A ile razy w ciągu ostatniej doby?</vt:lpstr>
      <vt:lpstr>Ile razy ostatnio natknąłeś się na Ai?</vt:lpstr>
      <vt:lpstr>Ile razy ostatnio natknąłeś się na Ai?</vt:lpstr>
      <vt:lpstr>Ile razy ostatnio natknąłeś się na Ai?</vt:lpstr>
      <vt:lpstr>Definicja AI i jej podstawowe zastosowania</vt:lpstr>
      <vt:lpstr>Czym jest AI?</vt:lpstr>
      <vt:lpstr>Czym jest AGI?</vt:lpstr>
      <vt:lpstr>Krótka historia AI</vt:lpstr>
      <vt:lpstr>Krótka historia AI</vt:lpstr>
      <vt:lpstr>Krótka historia AI</vt:lpstr>
      <vt:lpstr>Krótka historia AI</vt:lpstr>
      <vt:lpstr>Podstawowe zastosowania AI</vt:lpstr>
      <vt:lpstr>Podstawowe zastosowania AI</vt:lpstr>
      <vt:lpstr>Podstawowe zastosowania AI</vt:lpstr>
      <vt:lpstr>Podstawowe zastosowania AI</vt:lpstr>
      <vt:lpstr>Podstawowe zastosowania AI</vt:lpstr>
      <vt:lpstr>Podstawowe zastosowania AI</vt:lpstr>
      <vt:lpstr>Jak AI wpływa na rynek pracy</vt:lpstr>
      <vt:lpstr>Zmieniające się role i jak tradycyjne zawody przekształcają się</vt:lpstr>
      <vt:lpstr>Automatyzacja i augmentacja pracy</vt:lpstr>
      <vt:lpstr>Zmiana charakteru pracy w tradycyjnych zawodach</vt:lpstr>
      <vt:lpstr>Wzrost wydajności i transformacja procesów biznesowych</vt:lpstr>
      <vt:lpstr>Nowe zawody i specjalizacje</vt:lpstr>
      <vt:lpstr>Zawody wspierające ekosystem AI</vt:lpstr>
      <vt:lpstr>Zmieniająca się struktura zatrudnienia</vt:lpstr>
      <vt:lpstr>Zmieniająca się struktura zatrudnienia</vt:lpstr>
      <vt:lpstr>Ewoluujące umiejętności w kontekście AI</vt:lpstr>
      <vt:lpstr>Przykłady zastosowań AI w różnych sektorach</vt:lpstr>
      <vt:lpstr>Zastosowania w medycynie</vt:lpstr>
      <vt:lpstr>Zastosowania w finansach</vt:lpstr>
      <vt:lpstr>Zastosowania w produkcji</vt:lpstr>
      <vt:lpstr>Jak AI wpłynie na przyszłe możliwości zatrudnienia w Polsce</vt:lpstr>
      <vt:lpstr>Dyskusja i pytania  Podsumowując, AI wprowadza zmiany w różnych sektorach w Polsce, tworząc nowe możliwości zatrudnienia i wymagając od pracowników adaptacji do nowych technologii i umiejętności.      </vt:lpstr>
      <vt:lpstr>Umiejętności przyszłości a AI</vt:lpstr>
      <vt:lpstr>Jakie umiejętności są kluczowe w erze AI?</vt:lpstr>
      <vt:lpstr>Jakie umiejętności są kluczowe w erze AI?</vt:lpstr>
      <vt:lpstr>Jakie umiejętności są kluczowe w erze AI?</vt:lpstr>
      <vt:lpstr>Jakie umiejętności są kluczowe w erze AI?</vt:lpstr>
      <vt:lpstr>Jak edukować się w tych dziedzinach?</vt:lpstr>
      <vt:lpstr>Kursy Online i Samokształcenie</vt:lpstr>
      <vt:lpstr>Formalna Edukacja i Certyfikaty</vt:lpstr>
      <vt:lpstr>Networking i Doświadczenie Praktyczne</vt:lpstr>
      <vt:lpstr>Znaczenie "miękkich umiejętności" w świecie zdominowanym przez technologię.</vt:lpstr>
      <vt:lpstr>Dlaczego takie umiejętności jak kreatywność czy zdolność do krytycznego myślenia są ważne?</vt:lpstr>
      <vt:lpstr>Dlaczego takie umiejętności jak kreatywność czy zdolność do krytycznego myślenia są ważne?</vt:lpstr>
      <vt:lpstr>Dlaczego takie umiejętności jak kreatywność czy zdolność do krytycznego myślenia są ważne?</vt:lpstr>
      <vt:lpstr>Jak AI może pomóc w rozwijaniu tych umiejętności?</vt:lpstr>
      <vt:lpstr>Narzędzia do Wzbogacania Procesu Edukacyjnego:</vt:lpstr>
      <vt:lpstr>Symulacje i Gry Oparte na AI:</vt:lpstr>
      <vt:lpstr>Narzędzia do Wizualizacji Danych i Modelowania:</vt:lpstr>
      <vt:lpstr>Platformy Edukacyjne Oparte na AI:</vt:lpstr>
      <vt:lpstr>Wsparcie dla Procesu Twórczego:</vt:lpstr>
      <vt:lpstr>Interaktywne Asystenty i Chatboty:</vt:lpstr>
      <vt:lpstr>Analiza i Feedback w Czasie Rzeczywistym:</vt:lpstr>
      <vt:lpstr>Przykłady, w których "miękkie umiejętności" były kluczem do sukcesu w erze AI.</vt:lpstr>
      <vt:lpstr>W erze AI, "miękkie umiejętności" takie jak komunikacja, kreatywność, empatia, adaptacyjność i zdolność do pracy zespołowej są coraz częściej uznawane za kluczowe dla osiągania sukcesu. Oto kilka przykładów, które podkreślają ich znaczenie:</vt:lpstr>
      <vt:lpstr>W erze AI, "miękkie umiejętności" takie jak komunikacja, kreatywność, empatia, adaptacyjność i zdolność do pracy zespołowej są coraz częściej uznawane za kluczowe dla osiągania sukcesu. Oto kilka przykładów, które podkreślają ich znaczenie:</vt:lpstr>
      <vt:lpstr>W erze AI, "miękkie umiejętności" takie jak komunikacja, kreatywność, empatia, adaptacyjność i zdolność do pracy zespołowej są coraz częściej uznawane za kluczowe dla osiągania sukcesu. Oto kilka przykładów, które podkreślają ich znaczenie:</vt:lpstr>
      <vt:lpstr>Narzędzia i zasoby do nauki i rozwijania tych umiejętności</vt:lpstr>
      <vt:lpstr>Popularne Platformy Edukacyjne</vt:lpstr>
      <vt:lpstr>Rekomendacje Książek i Kursów Online</vt:lpstr>
      <vt:lpstr>Organizacje i Zespoły Wspierające Rozwój AI w Polsce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 jej wpływ na rynek pracy oraz umiejętności przyszłości</dc:title>
  <dc:creator>Piotr Lewandowski</dc:creator>
  <cp:lastModifiedBy>Piotr Lewandowski</cp:lastModifiedBy>
  <cp:revision>4</cp:revision>
  <dcterms:modified xsi:type="dcterms:W3CDTF">2025-04-28T18:03:00Z</dcterms:modified>
</cp:coreProperties>
</file>